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Lst>
  <p:sldSz cx="9144000" cy="6858000" type="screen4x3"/>
  <p:notesSz cx="6858000" cy="9144000"/>
  <p:defaultText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7C9C"/>
    <a:srgbClr val="99FFCC"/>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90" autoAdjust="0"/>
    <p:restoredTop sz="94660"/>
  </p:normalViewPr>
  <p:slideViewPr>
    <p:cSldViewPr>
      <p:cViewPr>
        <p:scale>
          <a:sx n="81" d="100"/>
          <a:sy n="81" d="100"/>
        </p:scale>
        <p:origin x="-1488" y="-22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6DA0CE5-3734-4632-B5D7-7D83FC9075DE}" type="datetimeFigureOut">
              <a:rPr lang="is-IS" smtClean="0"/>
              <a:pPr/>
              <a:t>3.6.2013</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104998A0-4358-45AF-BE94-58E347277151}" type="slidenum">
              <a:rPr lang="is-IS" smtClean="0"/>
              <a:pPr/>
              <a:t>‹#›</a:t>
            </a:fld>
            <a:endParaRPr lang="is-I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DA0CE5-3734-4632-B5D7-7D83FC9075DE}" type="datetimeFigureOut">
              <a:rPr lang="is-IS" smtClean="0"/>
              <a:pPr/>
              <a:t>3.6.2013</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104998A0-4358-45AF-BE94-58E347277151}" type="slidenum">
              <a:rPr lang="is-IS" smtClean="0"/>
              <a:pPr/>
              <a:t>‹#›</a:t>
            </a:fld>
            <a:endParaRPr lang="is-I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DA0CE5-3734-4632-B5D7-7D83FC9075DE}" type="datetimeFigureOut">
              <a:rPr lang="is-IS" smtClean="0"/>
              <a:pPr/>
              <a:t>3.6.2013</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104998A0-4358-45AF-BE94-58E347277151}" type="slidenum">
              <a:rPr lang="is-IS" smtClean="0"/>
              <a:pPr/>
              <a:t>‹#›</a:t>
            </a:fld>
            <a:endParaRPr lang="is-I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DA0CE5-3734-4632-B5D7-7D83FC9075DE}" type="datetimeFigureOut">
              <a:rPr lang="is-IS" smtClean="0"/>
              <a:pPr/>
              <a:t>3.6.2013</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104998A0-4358-45AF-BE94-58E347277151}" type="slidenum">
              <a:rPr lang="is-IS" smtClean="0"/>
              <a:pPr/>
              <a:t>‹#›</a:t>
            </a:fld>
            <a:endParaRPr lang="is-I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DA0CE5-3734-4632-B5D7-7D83FC9075DE}" type="datetimeFigureOut">
              <a:rPr lang="is-IS" smtClean="0"/>
              <a:pPr/>
              <a:t>3.6.2013</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104998A0-4358-45AF-BE94-58E347277151}" type="slidenum">
              <a:rPr lang="is-IS" smtClean="0"/>
              <a:pPr/>
              <a:t>‹#›</a:t>
            </a:fld>
            <a:endParaRPr lang="is-I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6DA0CE5-3734-4632-B5D7-7D83FC9075DE}" type="datetimeFigureOut">
              <a:rPr lang="is-IS" smtClean="0"/>
              <a:pPr/>
              <a:t>3.6.2013</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104998A0-4358-45AF-BE94-58E347277151}" type="slidenum">
              <a:rPr lang="is-IS" smtClean="0"/>
              <a:pPr/>
              <a:t>‹#›</a:t>
            </a:fld>
            <a:endParaRPr lang="is-I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DA0CE5-3734-4632-B5D7-7D83FC9075DE}" type="datetimeFigureOut">
              <a:rPr lang="is-IS" smtClean="0"/>
              <a:pPr/>
              <a:t>3.6.2013</a:t>
            </a:fld>
            <a:endParaRPr lang="is-IS"/>
          </a:p>
        </p:txBody>
      </p:sp>
      <p:sp>
        <p:nvSpPr>
          <p:cNvPr id="8" name="Footer Placeholder 7"/>
          <p:cNvSpPr>
            <a:spLocks noGrp="1"/>
          </p:cNvSpPr>
          <p:nvPr>
            <p:ph type="ftr" sz="quarter" idx="11"/>
          </p:nvPr>
        </p:nvSpPr>
        <p:spPr/>
        <p:txBody>
          <a:bodyPr/>
          <a:lstStyle/>
          <a:p>
            <a:endParaRPr lang="is-IS"/>
          </a:p>
        </p:txBody>
      </p:sp>
      <p:sp>
        <p:nvSpPr>
          <p:cNvPr id="9" name="Slide Number Placeholder 8"/>
          <p:cNvSpPr>
            <a:spLocks noGrp="1"/>
          </p:cNvSpPr>
          <p:nvPr>
            <p:ph type="sldNum" sz="quarter" idx="12"/>
          </p:nvPr>
        </p:nvSpPr>
        <p:spPr/>
        <p:txBody>
          <a:bodyPr/>
          <a:lstStyle/>
          <a:p>
            <a:fld id="{104998A0-4358-45AF-BE94-58E347277151}" type="slidenum">
              <a:rPr lang="is-IS" smtClean="0"/>
              <a:pPr/>
              <a:t>‹#›</a:t>
            </a:fld>
            <a:endParaRPr lang="is-I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DA0CE5-3734-4632-B5D7-7D83FC9075DE}" type="datetimeFigureOut">
              <a:rPr lang="is-IS" smtClean="0"/>
              <a:pPr/>
              <a:t>3.6.2013</a:t>
            </a:fld>
            <a:endParaRPr lang="is-IS"/>
          </a:p>
        </p:txBody>
      </p:sp>
      <p:sp>
        <p:nvSpPr>
          <p:cNvPr id="4" name="Footer Placeholder 3"/>
          <p:cNvSpPr>
            <a:spLocks noGrp="1"/>
          </p:cNvSpPr>
          <p:nvPr>
            <p:ph type="ftr" sz="quarter" idx="11"/>
          </p:nvPr>
        </p:nvSpPr>
        <p:spPr/>
        <p:txBody>
          <a:bodyPr/>
          <a:lstStyle/>
          <a:p>
            <a:endParaRPr lang="is-IS"/>
          </a:p>
        </p:txBody>
      </p:sp>
      <p:sp>
        <p:nvSpPr>
          <p:cNvPr id="5" name="Slide Number Placeholder 4"/>
          <p:cNvSpPr>
            <a:spLocks noGrp="1"/>
          </p:cNvSpPr>
          <p:nvPr>
            <p:ph type="sldNum" sz="quarter" idx="12"/>
          </p:nvPr>
        </p:nvSpPr>
        <p:spPr/>
        <p:txBody>
          <a:bodyPr/>
          <a:lstStyle/>
          <a:p>
            <a:fld id="{104998A0-4358-45AF-BE94-58E347277151}" type="slidenum">
              <a:rPr lang="is-IS" smtClean="0"/>
              <a:pPr/>
              <a:t>‹#›</a:t>
            </a:fld>
            <a:endParaRPr lang="is-I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DA0CE5-3734-4632-B5D7-7D83FC9075DE}" type="datetimeFigureOut">
              <a:rPr lang="is-IS" smtClean="0"/>
              <a:pPr/>
              <a:t>3.6.2013</a:t>
            </a:fld>
            <a:endParaRPr lang="is-IS"/>
          </a:p>
        </p:txBody>
      </p:sp>
      <p:sp>
        <p:nvSpPr>
          <p:cNvPr id="3" name="Footer Placeholder 2"/>
          <p:cNvSpPr>
            <a:spLocks noGrp="1"/>
          </p:cNvSpPr>
          <p:nvPr>
            <p:ph type="ftr" sz="quarter" idx="11"/>
          </p:nvPr>
        </p:nvSpPr>
        <p:spPr/>
        <p:txBody>
          <a:bodyPr/>
          <a:lstStyle/>
          <a:p>
            <a:endParaRPr lang="is-IS"/>
          </a:p>
        </p:txBody>
      </p:sp>
      <p:sp>
        <p:nvSpPr>
          <p:cNvPr id="4" name="Slide Number Placeholder 3"/>
          <p:cNvSpPr>
            <a:spLocks noGrp="1"/>
          </p:cNvSpPr>
          <p:nvPr>
            <p:ph type="sldNum" sz="quarter" idx="12"/>
          </p:nvPr>
        </p:nvSpPr>
        <p:spPr/>
        <p:txBody>
          <a:bodyPr/>
          <a:lstStyle/>
          <a:p>
            <a:fld id="{104998A0-4358-45AF-BE94-58E347277151}" type="slidenum">
              <a:rPr lang="is-IS" smtClean="0"/>
              <a:pPr/>
              <a:t>‹#›</a:t>
            </a:fld>
            <a:endParaRPr lang="is-I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DA0CE5-3734-4632-B5D7-7D83FC9075DE}" type="datetimeFigureOut">
              <a:rPr lang="is-IS" smtClean="0"/>
              <a:pPr/>
              <a:t>3.6.2013</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104998A0-4358-45AF-BE94-58E347277151}" type="slidenum">
              <a:rPr lang="is-IS" smtClean="0"/>
              <a:pPr/>
              <a:t>‹#›</a:t>
            </a:fld>
            <a:endParaRPr lang="is-I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06DA0CE5-3734-4632-B5D7-7D83FC9075DE}" type="datetimeFigureOut">
              <a:rPr lang="is-IS" smtClean="0"/>
              <a:pPr/>
              <a:t>3.6.2013</a:t>
            </a:fld>
            <a:endParaRPr lang="is-IS"/>
          </a:p>
        </p:txBody>
      </p:sp>
      <p:sp>
        <p:nvSpPr>
          <p:cNvPr id="9" name="Slide Number Placeholder 8"/>
          <p:cNvSpPr>
            <a:spLocks noGrp="1"/>
          </p:cNvSpPr>
          <p:nvPr>
            <p:ph type="sldNum" sz="quarter" idx="11"/>
          </p:nvPr>
        </p:nvSpPr>
        <p:spPr/>
        <p:txBody>
          <a:bodyPr/>
          <a:lstStyle/>
          <a:p>
            <a:fld id="{104998A0-4358-45AF-BE94-58E347277151}" type="slidenum">
              <a:rPr lang="is-IS" smtClean="0"/>
              <a:pPr/>
              <a:t>‹#›</a:t>
            </a:fld>
            <a:endParaRPr lang="is-IS"/>
          </a:p>
        </p:txBody>
      </p:sp>
      <p:sp>
        <p:nvSpPr>
          <p:cNvPr id="10" name="Footer Placeholder 9"/>
          <p:cNvSpPr>
            <a:spLocks noGrp="1"/>
          </p:cNvSpPr>
          <p:nvPr>
            <p:ph type="ftr" sz="quarter" idx="12"/>
          </p:nvPr>
        </p:nvSpPr>
        <p:spPr/>
        <p:txBody>
          <a:bodyPr/>
          <a:lstStyle/>
          <a:p>
            <a:endParaRPr lang="is-I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104998A0-4358-45AF-BE94-58E347277151}" type="slidenum">
              <a:rPr lang="is-IS" smtClean="0"/>
              <a:pPr/>
              <a:t>‹#›</a:t>
            </a:fld>
            <a:endParaRPr lang="is-I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is-I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06DA0CE5-3734-4632-B5D7-7D83FC9075DE}" type="datetimeFigureOut">
              <a:rPr lang="is-IS" smtClean="0"/>
              <a:pPr/>
              <a:t>3.6.2013</a:t>
            </a:fld>
            <a:endParaRPr lang="is-I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s-IS" dirty="0" smtClean="0"/>
              <a:t>Researches on  breast </a:t>
            </a:r>
            <a:r>
              <a:rPr lang="is-IS" dirty="0"/>
              <a:t>cancer</a:t>
            </a:r>
          </a:p>
        </p:txBody>
      </p:sp>
      <p:sp>
        <p:nvSpPr>
          <p:cNvPr id="3" name="Subtitle 2"/>
          <p:cNvSpPr>
            <a:spLocks noGrp="1"/>
          </p:cNvSpPr>
          <p:nvPr>
            <p:ph type="subTitle" idx="1"/>
          </p:nvPr>
        </p:nvSpPr>
        <p:spPr/>
        <p:txBody>
          <a:bodyPr/>
          <a:lstStyle/>
          <a:p>
            <a:r>
              <a:rPr lang="is-IS" dirty="0" smtClean="0"/>
              <a:t>Kristrún, Heiðrún, Unnur, Anita og Eva</a:t>
            </a:r>
            <a:endParaRPr lang="is-IS" dirty="0"/>
          </a:p>
        </p:txBody>
      </p:sp>
      <p:pic>
        <p:nvPicPr>
          <p:cNvPr id="4" name="Picture 3"/>
          <p:cNvPicPr>
            <a:picLocks noChangeAspect="1"/>
          </p:cNvPicPr>
          <p:nvPr/>
        </p:nvPicPr>
        <p:blipFill>
          <a:blip r:embed="rId2" cstate="print"/>
          <a:stretch>
            <a:fillRect/>
          </a:stretch>
        </p:blipFill>
        <p:spPr>
          <a:xfrm rot="1842589">
            <a:off x="6311921" y="460893"/>
            <a:ext cx="1920587" cy="3111350"/>
          </a:xfrm>
          <a:prstGeom prst="rect">
            <a:avLst/>
          </a:prstGeom>
        </p:spPr>
      </p:pic>
    </p:spTree>
    <p:extLst>
      <p:ext uri="{BB962C8B-B14F-4D97-AF65-F5344CB8AC3E}">
        <p14:creationId xmlns:p14="http://schemas.microsoft.com/office/powerpoint/2010/main" val="27201174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Symptoms and signs</a:t>
            </a:r>
            <a:endParaRPr lang="is-IS" dirty="0"/>
          </a:p>
        </p:txBody>
      </p:sp>
      <p:sp>
        <p:nvSpPr>
          <p:cNvPr id="3" name="Content Placeholder 2"/>
          <p:cNvSpPr>
            <a:spLocks noGrp="1"/>
          </p:cNvSpPr>
          <p:nvPr>
            <p:ph idx="1"/>
          </p:nvPr>
        </p:nvSpPr>
        <p:spPr/>
        <p:txBody>
          <a:bodyPr/>
          <a:lstStyle/>
          <a:p>
            <a:r>
              <a:rPr lang="en-US" dirty="0" smtClean="0"/>
              <a:t>Everyone </a:t>
            </a:r>
            <a:r>
              <a:rPr lang="en-US" dirty="0"/>
              <a:t>should know the symptoms and signs of breast cancer, and any time an abnormality is discovered, it should be investigated by a healthcare professional. </a:t>
            </a:r>
            <a:endParaRPr lang="en-US" dirty="0" smtClean="0"/>
          </a:p>
          <a:p>
            <a:r>
              <a:rPr lang="en-US" dirty="0"/>
              <a:t>By performing monthly </a:t>
            </a:r>
            <a:r>
              <a:rPr lang="en-US" dirty="0" smtClean="0"/>
              <a:t>breast self-exams, you </a:t>
            </a:r>
            <a:r>
              <a:rPr lang="en-US" dirty="0"/>
              <a:t>will be able to more easily identify any changes in your breast. Be sure to talk to your healthcare professional if you notice anything unusual</a:t>
            </a:r>
            <a:r>
              <a:rPr lang="en-US" dirty="0" smtClean="0"/>
              <a:t>.</a:t>
            </a:r>
          </a:p>
          <a:p>
            <a:r>
              <a:rPr lang="en-US" dirty="0" smtClean="0"/>
              <a:t>Here we have a list of things which could help people to notice some symptoms of breast cancer:</a:t>
            </a:r>
            <a:endParaRPr lang="is-IS" dirty="0"/>
          </a:p>
        </p:txBody>
      </p:sp>
    </p:spTree>
    <p:extLst>
      <p:ext uri="{BB962C8B-B14F-4D97-AF65-F5344CB8AC3E}">
        <p14:creationId xmlns:p14="http://schemas.microsoft.com/office/powerpoint/2010/main" val="2610707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7620000" cy="1143000"/>
          </a:xfrm>
        </p:spPr>
        <p:txBody>
          <a:bodyPr/>
          <a:lstStyle/>
          <a:p>
            <a:r>
              <a:rPr lang="is-IS" sz="3600" dirty="0" smtClean="0"/>
              <a:t>A change of feeling in nipple or breast</a:t>
            </a:r>
            <a:endParaRPr lang="is-IS" sz="3600" dirty="0"/>
          </a:p>
        </p:txBody>
      </p:sp>
      <p:sp>
        <p:nvSpPr>
          <p:cNvPr id="3" name="Content Placeholder 2"/>
          <p:cNvSpPr>
            <a:spLocks noGrp="1"/>
          </p:cNvSpPr>
          <p:nvPr>
            <p:ph idx="1"/>
          </p:nvPr>
        </p:nvSpPr>
        <p:spPr/>
        <p:txBody>
          <a:bodyPr/>
          <a:lstStyle/>
          <a:p>
            <a:r>
              <a:rPr lang="en-US" dirty="0"/>
              <a:t>Nipple tenderness or a lump or thickening in or near the breast or underarm area</a:t>
            </a:r>
          </a:p>
          <a:p>
            <a:r>
              <a:rPr lang="en-US" dirty="0"/>
              <a:t>A change in the skin texture or an enlargement of pores in the skin of the breast </a:t>
            </a:r>
            <a:r>
              <a:rPr lang="en-US" dirty="0" smtClean="0"/>
              <a:t>(people often </a:t>
            </a:r>
            <a:r>
              <a:rPr lang="en-US" dirty="0"/>
              <a:t>describe this as similar to an orange peel’s texture)</a:t>
            </a:r>
          </a:p>
          <a:p>
            <a:r>
              <a:rPr lang="en-US" dirty="0"/>
              <a:t>A lump in the breast (It’s important to remember that all lumps should be investigated by a healthcare professional, but not all lumps are cancerous.)</a:t>
            </a:r>
          </a:p>
          <a:p>
            <a:endParaRPr lang="is-IS" dirty="0"/>
          </a:p>
        </p:txBody>
      </p:sp>
    </p:spTree>
    <p:extLst>
      <p:ext uri="{BB962C8B-B14F-4D97-AF65-F5344CB8AC3E}">
        <p14:creationId xmlns:p14="http://schemas.microsoft.com/office/powerpoint/2010/main" val="134572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A change in the breast</a:t>
            </a:r>
            <a:endParaRPr lang="is-IS" dirty="0"/>
          </a:p>
        </p:txBody>
      </p:sp>
      <p:sp>
        <p:nvSpPr>
          <p:cNvPr id="3" name="Content Placeholder 2"/>
          <p:cNvSpPr>
            <a:spLocks noGrp="1"/>
          </p:cNvSpPr>
          <p:nvPr>
            <p:ph idx="1"/>
          </p:nvPr>
        </p:nvSpPr>
        <p:spPr/>
        <p:txBody>
          <a:bodyPr>
            <a:normAutofit lnSpcReduction="10000"/>
          </a:bodyPr>
          <a:lstStyle/>
          <a:p>
            <a:r>
              <a:rPr lang="en-US" dirty="0"/>
              <a:t>Any unexplained change in the size or shape of the breast</a:t>
            </a:r>
          </a:p>
          <a:p>
            <a:r>
              <a:rPr lang="en-US" dirty="0"/>
              <a:t>Dimpling anywhere on the breast</a:t>
            </a:r>
          </a:p>
          <a:p>
            <a:r>
              <a:rPr lang="en-US" dirty="0"/>
              <a:t>Unexplained swelling of the breast (especially if on one side only)</a:t>
            </a:r>
          </a:p>
          <a:p>
            <a:r>
              <a:rPr lang="en-US" dirty="0"/>
              <a:t>Unexplained shrinkage of the breast (especially if on one side only)</a:t>
            </a:r>
          </a:p>
          <a:p>
            <a:r>
              <a:rPr lang="en-US" dirty="0"/>
              <a:t>Recent asymmetry of the breasts (Although it is common for women to have one breast that is slightly larger than the other, if the onset of asymmetry is recent, it should be checked.)</a:t>
            </a:r>
          </a:p>
          <a:p>
            <a:r>
              <a:rPr lang="en-US" dirty="0"/>
              <a:t>Nipple that is turned slightly inward or inverted</a:t>
            </a:r>
          </a:p>
          <a:p>
            <a:r>
              <a:rPr lang="en-US" dirty="0"/>
              <a:t>Skin of the breast, areola, or nipple that becomes scaly, red, or swollen or may have ridges or pitting resembling the skin of an orange</a:t>
            </a:r>
          </a:p>
          <a:p>
            <a:endParaRPr lang="is-IS" dirty="0"/>
          </a:p>
        </p:txBody>
      </p:sp>
    </p:spTree>
    <p:extLst>
      <p:ext uri="{BB962C8B-B14F-4D97-AF65-F5344CB8AC3E}">
        <p14:creationId xmlns:p14="http://schemas.microsoft.com/office/powerpoint/2010/main" val="8903416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Pink Ribbon Day</a:t>
            </a:r>
            <a:endParaRPr lang="en-US" dirty="0"/>
          </a:p>
        </p:txBody>
      </p:sp>
      <p:sp>
        <p:nvSpPr>
          <p:cNvPr id="3" name="Content Placeholder 2"/>
          <p:cNvSpPr>
            <a:spLocks noGrp="1"/>
          </p:cNvSpPr>
          <p:nvPr>
            <p:ph idx="1"/>
          </p:nvPr>
        </p:nvSpPr>
        <p:spPr/>
        <p:txBody>
          <a:bodyPr/>
          <a:lstStyle/>
          <a:p>
            <a:r>
              <a:rPr lang="en-US" dirty="0"/>
              <a:t>The pink ribbon is an international symbol of breast cancer </a:t>
            </a:r>
            <a:r>
              <a:rPr lang="en-US" dirty="0" smtClean="0"/>
              <a:t>awareness</a:t>
            </a:r>
          </a:p>
          <a:p>
            <a:r>
              <a:rPr lang="en-US" dirty="0"/>
              <a:t>Pink ribbons, and the </a:t>
            </a:r>
            <a:r>
              <a:rPr lang="en-US" dirty="0" smtClean="0"/>
              <a:t>color</a:t>
            </a:r>
            <a:r>
              <a:rPr lang="en-US" dirty="0" smtClean="0">
                <a:solidFill>
                  <a:srgbClr val="F37C9C"/>
                </a:solidFill>
              </a:rPr>
              <a:t> pink </a:t>
            </a:r>
            <a:r>
              <a:rPr lang="en-US" dirty="0"/>
              <a:t>in general, identify the wearer or promoter with </a:t>
            </a:r>
            <a:r>
              <a:rPr lang="en-US" dirty="0" smtClean="0"/>
              <a:t>the breast cancer brand</a:t>
            </a:r>
          </a:p>
          <a:p>
            <a:r>
              <a:rPr lang="en-US" dirty="0"/>
              <a:t>The color pink is considered feminine in modern Western </a:t>
            </a:r>
            <a:r>
              <a:rPr lang="en-US" dirty="0" smtClean="0"/>
              <a:t>countries</a:t>
            </a:r>
          </a:p>
          <a:p>
            <a:r>
              <a:rPr lang="en-US" dirty="0" smtClean="0"/>
              <a:t> Pink ribbons express moral support for </a:t>
            </a:r>
            <a:r>
              <a:rPr lang="en-US" dirty="0"/>
              <a:t>women </a:t>
            </a:r>
            <a:r>
              <a:rPr lang="en-US" dirty="0" smtClean="0"/>
              <a:t>with breast cancer</a:t>
            </a:r>
          </a:p>
          <a:p>
            <a:endParaRPr lang="en-US" dirty="0"/>
          </a:p>
        </p:txBody>
      </p:sp>
      <p:pic>
        <p:nvPicPr>
          <p:cNvPr id="4" name="Picture 3"/>
          <p:cNvPicPr>
            <a:picLocks noChangeAspect="1"/>
          </p:cNvPicPr>
          <p:nvPr/>
        </p:nvPicPr>
        <p:blipFill>
          <a:blip r:embed="rId2" cstate="print"/>
          <a:stretch>
            <a:fillRect/>
          </a:stretch>
        </p:blipFill>
        <p:spPr>
          <a:xfrm rot="1842589">
            <a:off x="6562538" y="4562494"/>
            <a:ext cx="1392470" cy="2255800"/>
          </a:xfrm>
          <a:prstGeom prst="rect">
            <a:avLst/>
          </a:prstGeom>
        </p:spPr>
      </p:pic>
    </p:spTree>
    <p:extLst>
      <p:ext uri="{BB962C8B-B14F-4D97-AF65-F5344CB8AC3E}">
        <p14:creationId xmlns:p14="http://schemas.microsoft.com/office/powerpoint/2010/main" val="3677634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Pink Ribbon Day</a:t>
            </a:r>
            <a:endParaRPr lang="en-US" dirty="0"/>
          </a:p>
        </p:txBody>
      </p:sp>
      <p:sp>
        <p:nvSpPr>
          <p:cNvPr id="3" name="Content Placeholder 2"/>
          <p:cNvSpPr>
            <a:spLocks noGrp="1"/>
          </p:cNvSpPr>
          <p:nvPr>
            <p:ph idx="1"/>
          </p:nvPr>
        </p:nvSpPr>
        <p:spPr/>
        <p:txBody>
          <a:bodyPr/>
          <a:lstStyle/>
          <a:p>
            <a:r>
              <a:rPr lang="en-US" dirty="0" smtClean="0"/>
              <a:t>It </a:t>
            </a:r>
            <a:r>
              <a:rPr lang="en-US" dirty="0"/>
              <a:t>evokes traditional feminine gender </a:t>
            </a:r>
            <a:r>
              <a:rPr lang="en-US" dirty="0" smtClean="0"/>
              <a:t>roles</a:t>
            </a:r>
            <a:r>
              <a:rPr lang="en-US" dirty="0"/>
              <a:t>, caring for other people, being beautiful, being good, and being </a:t>
            </a:r>
            <a:r>
              <a:rPr lang="en-US" dirty="0" smtClean="0"/>
              <a:t>cooperative</a:t>
            </a:r>
          </a:p>
          <a:p>
            <a:r>
              <a:rPr lang="en-US" dirty="0"/>
              <a:t>The pink ribbon represents fear of breast cancer, hope for the future, and the charitable goodness of people and businesses who publicly support the breast cancer </a:t>
            </a:r>
            <a:r>
              <a:rPr lang="en-US" dirty="0" smtClean="0"/>
              <a:t>movement</a:t>
            </a:r>
          </a:p>
          <a:p>
            <a:r>
              <a:rPr lang="en-US" dirty="0" smtClean="0"/>
              <a:t>It </a:t>
            </a:r>
            <a:r>
              <a:rPr lang="en-US" dirty="0"/>
              <a:t>is intended to evoke solidarity with women who currently have breast </a:t>
            </a:r>
            <a:r>
              <a:rPr lang="en-US" dirty="0" smtClean="0"/>
              <a:t>cancer</a:t>
            </a:r>
            <a:endParaRPr lang="en-US" dirty="0"/>
          </a:p>
          <a:p>
            <a:r>
              <a:rPr lang="en-US" dirty="0"/>
              <a:t>Breast cancer organizations use the pink ribbon to associate themselves with breast cancer, to promote breast cancer awareness, and to support fundraising</a:t>
            </a:r>
          </a:p>
          <a:p>
            <a:endParaRPr lang="en-US" dirty="0"/>
          </a:p>
        </p:txBody>
      </p:sp>
      <p:pic>
        <p:nvPicPr>
          <p:cNvPr id="4" name="Picture 3"/>
          <p:cNvPicPr>
            <a:picLocks noChangeAspect="1"/>
          </p:cNvPicPr>
          <p:nvPr/>
        </p:nvPicPr>
        <p:blipFill>
          <a:blip r:embed="rId2" cstate="print"/>
          <a:stretch>
            <a:fillRect/>
          </a:stretch>
        </p:blipFill>
        <p:spPr>
          <a:xfrm rot="2308012">
            <a:off x="7421490" y="301249"/>
            <a:ext cx="832697" cy="1348969"/>
          </a:xfrm>
          <a:prstGeom prst="rect">
            <a:avLst/>
          </a:prstGeom>
        </p:spPr>
      </p:pic>
    </p:spTree>
    <p:extLst>
      <p:ext uri="{BB962C8B-B14F-4D97-AF65-F5344CB8AC3E}">
        <p14:creationId xmlns:p14="http://schemas.microsoft.com/office/powerpoint/2010/main" val="629663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92696"/>
            <a:ext cx="8229600" cy="1143000"/>
          </a:xfrm>
        </p:spPr>
        <p:txBody>
          <a:bodyPr>
            <a:noAutofit/>
          </a:bodyPr>
          <a:lstStyle/>
          <a:p>
            <a:r>
              <a:rPr lang="is-IS" sz="4200" dirty="0" smtClean="0"/>
              <a:t>How do we research breast cancer?</a:t>
            </a:r>
            <a:endParaRPr lang="is-IS" sz="4200" dirty="0"/>
          </a:p>
        </p:txBody>
      </p:sp>
      <p:sp>
        <p:nvSpPr>
          <p:cNvPr id="3" name="Content Placeholder 2"/>
          <p:cNvSpPr>
            <a:spLocks noGrp="1"/>
          </p:cNvSpPr>
          <p:nvPr>
            <p:ph idx="1"/>
          </p:nvPr>
        </p:nvSpPr>
        <p:spPr>
          <a:xfrm>
            <a:off x="467544" y="1988840"/>
            <a:ext cx="7992888" cy="4525963"/>
          </a:xfrm>
        </p:spPr>
        <p:txBody>
          <a:bodyPr anchor="ctr">
            <a:normAutofit/>
          </a:bodyPr>
          <a:lstStyle/>
          <a:p>
            <a:pPr algn="just"/>
            <a:r>
              <a:rPr lang="en-US" sz="2400" dirty="0" smtClean="0"/>
              <a:t>At first there are taken a cell sample from the tumor and cellular pathologist confirms whether the cancer is involved.</a:t>
            </a:r>
          </a:p>
          <a:p>
            <a:pPr algn="just"/>
            <a:r>
              <a:rPr lang="en-US" sz="2400" dirty="0" smtClean="0"/>
              <a:t>For more information about the tumor - histologic examination is performed where the entire tumor is viewed after it has been surgically removed. </a:t>
            </a:r>
          </a:p>
          <a:p>
            <a:pPr lvl="1" algn="just"/>
            <a:r>
              <a:rPr lang="en-US" sz="2000" dirty="0" smtClean="0"/>
              <a:t>but also in some cases the diagnosis is confirmed by histologic examination.</a:t>
            </a:r>
          </a:p>
          <a:p>
            <a:pPr algn="just"/>
            <a:r>
              <a:rPr lang="en-US" sz="2400" dirty="0" smtClean="0"/>
              <a:t>After specialized treatment of the web a thin slices are cut from the tumor, which are then put on microscopic glass, stained and examined under a microscope by doctors who are experts in histopathology.</a:t>
            </a:r>
          </a:p>
          <a:p>
            <a:endParaRPr lang="is-IS" sz="2400" dirty="0"/>
          </a:p>
        </p:txBody>
      </p:sp>
    </p:spTree>
    <p:extLst>
      <p:ext uri="{BB962C8B-B14F-4D97-AF65-F5344CB8AC3E}">
        <p14:creationId xmlns:p14="http://schemas.microsoft.com/office/powerpoint/2010/main" val="2162334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8"/>
            <a:ext cx="8229600" cy="1143000"/>
          </a:xfrm>
        </p:spPr>
        <p:txBody>
          <a:bodyPr/>
          <a:lstStyle/>
          <a:p>
            <a:r>
              <a:rPr lang="is-IS" sz="4200" dirty="0" smtClean="0"/>
              <a:t>Further researches</a:t>
            </a:r>
            <a:endParaRPr lang="is-IS" sz="4200" dirty="0"/>
          </a:p>
        </p:txBody>
      </p:sp>
      <p:sp>
        <p:nvSpPr>
          <p:cNvPr id="3" name="Content Placeholder 2"/>
          <p:cNvSpPr>
            <a:spLocks noGrp="1"/>
          </p:cNvSpPr>
          <p:nvPr>
            <p:ph idx="1"/>
          </p:nvPr>
        </p:nvSpPr>
        <p:spPr>
          <a:xfrm>
            <a:off x="467544" y="1772816"/>
            <a:ext cx="7992888" cy="4569371"/>
          </a:xfrm>
        </p:spPr>
        <p:txBody>
          <a:bodyPr anchor="ctr">
            <a:noAutofit/>
          </a:bodyPr>
          <a:lstStyle/>
          <a:p>
            <a:pPr algn="just"/>
            <a:r>
              <a:rPr lang="en-US" sz="2400" dirty="0" smtClean="0"/>
              <a:t>In addition to conventional histological examinations there are also conducted special researches that give additional information about the patients </a:t>
            </a:r>
            <a:r>
              <a:rPr lang="en-US" sz="2400" dirty="0"/>
              <a:t>prospects patients prospects as well as the guide for therapy</a:t>
            </a:r>
            <a:r>
              <a:rPr lang="en-US" sz="2400" dirty="0" smtClean="0"/>
              <a:t>.</a:t>
            </a:r>
          </a:p>
          <a:p>
            <a:pPr algn="just"/>
            <a:r>
              <a:rPr lang="en-US" sz="2400" dirty="0" smtClean="0"/>
              <a:t>This is done by flow cytometry as well as the observation of whether tumor cells express hormone receptors (estrogen and progesterone receptors), and the DNA content is measured in the nuclei of tumor cells and the growth of the tumor.</a:t>
            </a:r>
          </a:p>
          <a:p>
            <a:pPr algn="just"/>
            <a:r>
              <a:rPr lang="en-US" sz="2400" dirty="0" smtClean="0"/>
              <a:t>Hormone receptors are evaluated under a microscope with antibody colors in histological sections, but their expression in the tumor is a prerequisite for being able to use hormone replacement therapy in patients.</a:t>
            </a:r>
            <a:endParaRPr lang="is-IS" sz="2400" dirty="0"/>
          </a:p>
        </p:txBody>
      </p:sp>
    </p:spTree>
    <p:extLst>
      <p:ext uri="{BB962C8B-B14F-4D97-AF65-F5344CB8AC3E}">
        <p14:creationId xmlns:p14="http://schemas.microsoft.com/office/powerpoint/2010/main" val="1549365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sz="4200" dirty="0" smtClean="0"/>
              <a:t>About breast cancer</a:t>
            </a:r>
            <a:endParaRPr lang="is-IS" sz="4200" dirty="0"/>
          </a:p>
        </p:txBody>
      </p:sp>
      <p:sp>
        <p:nvSpPr>
          <p:cNvPr id="3" name="Content Placeholder 2"/>
          <p:cNvSpPr>
            <a:spLocks noGrp="1"/>
          </p:cNvSpPr>
          <p:nvPr>
            <p:ph idx="1"/>
          </p:nvPr>
        </p:nvSpPr>
        <p:spPr/>
        <p:txBody>
          <a:bodyPr>
            <a:normAutofit/>
          </a:bodyPr>
          <a:lstStyle/>
          <a:p>
            <a:r>
              <a:rPr lang="en-US" sz="2400" dirty="0" smtClean="0"/>
              <a:t>Breast cancer is divided into two groups:</a:t>
            </a:r>
            <a:endParaRPr lang="is-IS" sz="2400" dirty="0"/>
          </a:p>
        </p:txBody>
      </p:sp>
      <p:sp>
        <p:nvSpPr>
          <p:cNvPr id="4" name="Rectangle 3"/>
          <p:cNvSpPr/>
          <p:nvPr/>
        </p:nvSpPr>
        <p:spPr>
          <a:xfrm>
            <a:off x="755576" y="2378315"/>
            <a:ext cx="2088232" cy="648072"/>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is-IS" sz="1600" dirty="0" smtClean="0"/>
              <a:t>Local</a:t>
            </a:r>
          </a:p>
          <a:p>
            <a:pPr algn="ctr"/>
            <a:r>
              <a:rPr lang="is-IS" sz="1600" dirty="0"/>
              <a:t>b</a:t>
            </a:r>
            <a:r>
              <a:rPr lang="is-IS" sz="1600" dirty="0" smtClean="0"/>
              <a:t>reast cancer</a:t>
            </a:r>
            <a:endParaRPr lang="is-IS" dirty="0"/>
          </a:p>
        </p:txBody>
      </p:sp>
      <p:sp>
        <p:nvSpPr>
          <p:cNvPr id="5" name="Rectangle 4"/>
          <p:cNvSpPr/>
          <p:nvPr/>
        </p:nvSpPr>
        <p:spPr>
          <a:xfrm>
            <a:off x="4453971" y="2306507"/>
            <a:ext cx="2088232" cy="648072"/>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is-IS" sz="1600" dirty="0"/>
              <a:t>Invasive </a:t>
            </a:r>
          </a:p>
          <a:p>
            <a:pPr algn="ctr"/>
            <a:r>
              <a:rPr lang="is-IS" sz="1600" dirty="0"/>
              <a:t>breast cancer</a:t>
            </a:r>
          </a:p>
        </p:txBody>
      </p:sp>
      <p:sp>
        <p:nvSpPr>
          <p:cNvPr id="6" name="Rectangle 5"/>
          <p:cNvSpPr/>
          <p:nvPr/>
        </p:nvSpPr>
        <p:spPr>
          <a:xfrm>
            <a:off x="323528" y="3608466"/>
            <a:ext cx="3354852" cy="104467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is-IS" sz="1400" dirty="0" smtClean="0"/>
              <a:t>Local breast cancer</a:t>
            </a:r>
            <a:r>
              <a:rPr lang="is-IS" sz="1400" dirty="0"/>
              <a:t> </a:t>
            </a:r>
            <a:r>
              <a:rPr lang="en-US" sz="1400" dirty="0" smtClean="0"/>
              <a:t>is cancer that is still confined to the milk ducts and milk glands</a:t>
            </a:r>
            <a:r>
              <a:rPr lang="en-US" dirty="0" smtClean="0"/>
              <a:t>.</a:t>
            </a:r>
            <a:endParaRPr lang="is-IS" dirty="0"/>
          </a:p>
        </p:txBody>
      </p:sp>
      <p:sp>
        <p:nvSpPr>
          <p:cNvPr id="7" name="Rectangle 6"/>
          <p:cNvSpPr/>
          <p:nvPr/>
        </p:nvSpPr>
        <p:spPr>
          <a:xfrm>
            <a:off x="5182326" y="3230701"/>
            <a:ext cx="3528392" cy="18002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n-US" sz="1400" dirty="0" smtClean="0"/>
              <a:t>They grow into the breast tissue and can also grow into blood vessels to form metastases in regional lymph nodes or other organs. Invasive cancers are again classified histologically by various factors that affect the outcome, such as size, histologic type and grade of tumor.</a:t>
            </a:r>
            <a:endParaRPr lang="is-IS" sz="1400" dirty="0"/>
          </a:p>
        </p:txBody>
      </p:sp>
      <p:sp>
        <p:nvSpPr>
          <p:cNvPr id="8" name="Rectangle 7"/>
          <p:cNvSpPr/>
          <p:nvPr/>
        </p:nvSpPr>
        <p:spPr>
          <a:xfrm>
            <a:off x="4499992" y="5094307"/>
            <a:ext cx="4176464" cy="1124744"/>
          </a:xfrm>
          <a:prstGeom prst="rect">
            <a:avLst/>
          </a:prstGeom>
          <a:effectLst>
            <a:glow rad="63500">
              <a:schemeClr val="accent6">
                <a:satMod val="175000"/>
                <a:alpha val="40000"/>
              </a:schemeClr>
            </a:glow>
            <a:outerShdw blurRad="50800" dist="38100" dir="2700000" algn="tl" rotWithShape="0">
              <a:prstClr val="black">
                <a:alpha val="40000"/>
              </a:prstClr>
            </a:outerShdw>
          </a:effectLst>
          <a:scene3d>
            <a:camera prst="orthographicFront"/>
            <a:lightRig rig="threePt" dir="t"/>
          </a:scene3d>
          <a:sp3d>
            <a:bevelT prst="angle"/>
          </a:sp3d>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1400" dirty="0" smtClean="0"/>
              <a:t>Two main histologic types of invasive breast cancer and cancer of the nature walk (proceeds from dairy aisles and is more common) and the “bleðla” cancer (proceeds from the mammary gland).</a:t>
            </a:r>
            <a:endParaRPr lang="is-IS" sz="1400" dirty="0"/>
          </a:p>
        </p:txBody>
      </p:sp>
      <p:cxnSp>
        <p:nvCxnSpPr>
          <p:cNvPr id="10" name="Straight Arrow Connector 9"/>
          <p:cNvCxnSpPr/>
          <p:nvPr/>
        </p:nvCxnSpPr>
        <p:spPr>
          <a:xfrm flipH="1">
            <a:off x="575556" y="3045627"/>
            <a:ext cx="360040" cy="56283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2" name="Straight Arrow Connector 11"/>
          <p:cNvCxnSpPr/>
          <p:nvPr/>
        </p:nvCxnSpPr>
        <p:spPr>
          <a:xfrm>
            <a:off x="4453971" y="2996603"/>
            <a:ext cx="720080" cy="27480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4" name="Straight Arrow Connector 13"/>
          <p:cNvCxnSpPr/>
          <p:nvPr/>
        </p:nvCxnSpPr>
        <p:spPr>
          <a:xfrm flipH="1">
            <a:off x="4859960" y="4374227"/>
            <a:ext cx="288032" cy="72008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553988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What is breast cancer?</a:t>
            </a:r>
            <a:endParaRPr lang="is-IS" dirty="0"/>
          </a:p>
        </p:txBody>
      </p:sp>
      <p:sp>
        <p:nvSpPr>
          <p:cNvPr id="3" name="Content Placeholder 2"/>
          <p:cNvSpPr>
            <a:spLocks noGrp="1"/>
          </p:cNvSpPr>
          <p:nvPr>
            <p:ph idx="1"/>
          </p:nvPr>
        </p:nvSpPr>
        <p:spPr/>
        <p:txBody>
          <a:bodyPr/>
          <a:lstStyle/>
          <a:p>
            <a:r>
              <a:rPr lang="en-US" dirty="0"/>
              <a:t>breast cancer is a malignant tumor that starts in the cells of the breast. </a:t>
            </a:r>
            <a:endParaRPr lang="en-US" dirty="0" smtClean="0"/>
          </a:p>
          <a:p>
            <a:r>
              <a:rPr lang="en-US" dirty="0"/>
              <a:t> A malignant tumor is a group of cancer cells that can grow into </a:t>
            </a:r>
            <a:r>
              <a:rPr lang="en-US" dirty="0" smtClean="0"/>
              <a:t>surrounding </a:t>
            </a:r>
            <a:r>
              <a:rPr lang="en-US" dirty="0"/>
              <a:t>tissues or spread </a:t>
            </a:r>
            <a:r>
              <a:rPr lang="en-US" dirty="0" smtClean="0"/>
              <a:t>to </a:t>
            </a:r>
            <a:r>
              <a:rPr lang="en-US" dirty="0"/>
              <a:t>distant areas of the </a:t>
            </a:r>
            <a:r>
              <a:rPr lang="en-US" dirty="0" smtClean="0"/>
              <a:t>body</a:t>
            </a:r>
          </a:p>
          <a:p>
            <a:r>
              <a:rPr lang="en-US" dirty="0"/>
              <a:t>The disease occurs almost entirely in </a:t>
            </a:r>
            <a:r>
              <a:rPr lang="en-US" dirty="0" smtClean="0"/>
              <a:t>women</a:t>
            </a:r>
          </a:p>
          <a:p>
            <a:pPr lvl="1"/>
            <a:r>
              <a:rPr lang="en-US" dirty="0" smtClean="0"/>
              <a:t>but </a:t>
            </a:r>
            <a:r>
              <a:rPr lang="en-US" dirty="0"/>
              <a:t>men can get it, too</a:t>
            </a:r>
            <a:r>
              <a:rPr lang="en-US" dirty="0" smtClean="0"/>
              <a:t>.</a:t>
            </a:r>
          </a:p>
          <a:p>
            <a:pPr lvl="1"/>
            <a:endParaRPr lang="en-US" dirty="0" smtClean="0"/>
          </a:p>
          <a:p>
            <a:pPr lvl="1"/>
            <a:endParaRPr lang="en-US" dirty="0"/>
          </a:p>
          <a:p>
            <a:pPr lvl="1"/>
            <a:endParaRPr lang="en-US" dirty="0" smtClean="0"/>
          </a:p>
        </p:txBody>
      </p:sp>
      <p:pic>
        <p:nvPicPr>
          <p:cNvPr id="1026" name="Picture 2" descr="What’s Your Breast Cancer IQ? (Qui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95736" y="4077072"/>
            <a:ext cx="4105275" cy="2476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8951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7859216" cy="1282154"/>
          </a:xfrm>
        </p:spPr>
        <p:txBody>
          <a:bodyPr/>
          <a:lstStyle/>
          <a:p>
            <a:pPr fontAlgn="base"/>
            <a:r>
              <a:rPr lang="en-US" sz="3200" b="1" dirty="0"/>
              <a:t>What are the risk factors for breast cancer?</a:t>
            </a:r>
            <a:br>
              <a:rPr lang="en-US" sz="3200" b="1" dirty="0"/>
            </a:br>
            <a:r>
              <a:rPr lang="en-US" sz="3200" dirty="0"/>
              <a:t/>
            </a:r>
            <a:br>
              <a:rPr lang="en-US" sz="3200" dirty="0"/>
            </a:br>
            <a:endParaRPr lang="is-IS" sz="3200" dirty="0"/>
          </a:p>
        </p:txBody>
      </p:sp>
      <p:sp>
        <p:nvSpPr>
          <p:cNvPr id="3" name="Content Placeholder 2"/>
          <p:cNvSpPr>
            <a:spLocks noGrp="1"/>
          </p:cNvSpPr>
          <p:nvPr>
            <p:ph idx="1"/>
          </p:nvPr>
        </p:nvSpPr>
        <p:spPr>
          <a:xfrm>
            <a:off x="395536" y="1268760"/>
            <a:ext cx="7620000" cy="4800600"/>
          </a:xfrm>
        </p:spPr>
        <p:txBody>
          <a:bodyPr>
            <a:normAutofit lnSpcReduction="10000"/>
          </a:bodyPr>
          <a:lstStyle/>
          <a:p>
            <a:r>
              <a:rPr lang="en-US" dirty="0"/>
              <a:t>While </a:t>
            </a:r>
            <a:r>
              <a:rPr lang="en-US" dirty="0" smtClean="0"/>
              <a:t>people </a:t>
            </a:r>
            <a:r>
              <a:rPr lang="en-US" dirty="0"/>
              <a:t>do not yet know exactly what causes breast </a:t>
            </a:r>
            <a:r>
              <a:rPr lang="en-US" dirty="0" smtClean="0"/>
              <a:t>cancer people </a:t>
            </a:r>
            <a:r>
              <a:rPr lang="en-US" dirty="0"/>
              <a:t>do know that certain risk factors are linked to the </a:t>
            </a:r>
            <a:r>
              <a:rPr lang="en-US" dirty="0" smtClean="0"/>
              <a:t>disease.</a:t>
            </a:r>
          </a:p>
          <a:p>
            <a:r>
              <a:rPr lang="en-US" dirty="0" smtClean="0"/>
              <a:t>Some </a:t>
            </a:r>
            <a:r>
              <a:rPr lang="en-US" dirty="0"/>
              <a:t>risk factors, such as smoking, drinking, and diet are linked to things a person does. Others, like a person's age, race, or family history, can’t be changed</a:t>
            </a:r>
            <a:r>
              <a:rPr lang="en-US" dirty="0" smtClean="0"/>
              <a:t>.</a:t>
            </a:r>
          </a:p>
          <a:p>
            <a:r>
              <a:rPr lang="en-US" b="1" dirty="0" smtClean="0"/>
              <a:t>Few risk </a:t>
            </a:r>
            <a:r>
              <a:rPr lang="en-US" b="1" dirty="0"/>
              <a:t>factors you cannot </a:t>
            </a:r>
            <a:r>
              <a:rPr lang="en-US" b="1" dirty="0" smtClean="0"/>
              <a:t>change</a:t>
            </a:r>
          </a:p>
          <a:p>
            <a:pPr lvl="1"/>
            <a:r>
              <a:rPr lang="en-US" b="1" dirty="0" smtClean="0"/>
              <a:t>Gender</a:t>
            </a:r>
          </a:p>
          <a:p>
            <a:pPr lvl="1"/>
            <a:r>
              <a:rPr lang="en-US" b="1" dirty="0" smtClean="0"/>
              <a:t>Age</a:t>
            </a:r>
          </a:p>
          <a:p>
            <a:pPr lvl="1"/>
            <a:r>
              <a:rPr lang="en-US" b="1" dirty="0" smtClean="0"/>
              <a:t>Family history</a:t>
            </a:r>
          </a:p>
          <a:p>
            <a:pPr lvl="1"/>
            <a:r>
              <a:rPr lang="en-US" b="1" dirty="0" smtClean="0"/>
              <a:t>Race</a:t>
            </a:r>
          </a:p>
          <a:p>
            <a:pPr lvl="1"/>
            <a:r>
              <a:rPr lang="en-US" b="1" dirty="0"/>
              <a:t>Genetic risk </a:t>
            </a:r>
            <a:r>
              <a:rPr lang="en-US" b="1" dirty="0" smtClean="0"/>
              <a:t>factor</a:t>
            </a:r>
          </a:p>
          <a:p>
            <a:pPr lvl="2"/>
            <a:r>
              <a:rPr lang="en-US" b="1" dirty="0" smtClean="0"/>
              <a:t> </a:t>
            </a:r>
            <a:r>
              <a:rPr lang="en-US" b="1" dirty="0"/>
              <a:t>About 5% to 10% of breast cancers are thought to be linked to inherited changes (mutations) in certain genes</a:t>
            </a:r>
          </a:p>
          <a:p>
            <a:endParaRPr lang="is-IS" dirty="0"/>
          </a:p>
        </p:txBody>
      </p:sp>
    </p:spTree>
    <p:extLst>
      <p:ext uri="{BB962C8B-B14F-4D97-AF65-F5344CB8AC3E}">
        <p14:creationId xmlns:p14="http://schemas.microsoft.com/office/powerpoint/2010/main" val="2983895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Experimental breast cancer drug - </a:t>
            </a:r>
            <a:r>
              <a:rPr lang="is-IS" sz="2800" i="1" dirty="0" smtClean="0"/>
              <a:t>Trastuzumab emtansine (T-DM1).</a:t>
            </a:r>
            <a:endParaRPr lang="is-IS" dirty="0"/>
          </a:p>
        </p:txBody>
      </p:sp>
      <p:sp>
        <p:nvSpPr>
          <p:cNvPr id="3" name="Content Placeholder 2"/>
          <p:cNvSpPr>
            <a:spLocks noGrp="1"/>
          </p:cNvSpPr>
          <p:nvPr>
            <p:ph idx="1"/>
          </p:nvPr>
        </p:nvSpPr>
        <p:spPr/>
        <p:txBody>
          <a:bodyPr/>
          <a:lstStyle/>
          <a:p>
            <a:r>
              <a:rPr lang="is-IS" dirty="0" smtClean="0"/>
              <a:t>There is an ongoing research about an experimental drug called </a:t>
            </a:r>
            <a:r>
              <a:rPr lang="is-IS" i="1" dirty="0" smtClean="0"/>
              <a:t>Trastuzumab emtansine (T-DM1).</a:t>
            </a:r>
          </a:p>
          <a:p>
            <a:r>
              <a:rPr lang="is-IS" dirty="0" smtClean="0"/>
              <a:t>The drug has been described as a miracle drug </a:t>
            </a:r>
            <a:r>
              <a:rPr lang="en-US" dirty="0" smtClean="0"/>
              <a:t> for a particularly aggressive form of breast cancer</a:t>
            </a:r>
          </a:p>
          <a:p>
            <a:r>
              <a:rPr lang="en-US" dirty="0" smtClean="0"/>
              <a:t>T-DM1 is a combination of two drugs—the antibody </a:t>
            </a:r>
            <a:r>
              <a:rPr lang="en-US" dirty="0" err="1" smtClean="0"/>
              <a:t>trastuzumab</a:t>
            </a:r>
            <a:r>
              <a:rPr lang="en-US" dirty="0" smtClean="0"/>
              <a:t> (</a:t>
            </a:r>
            <a:r>
              <a:rPr lang="en-US" dirty="0" err="1" smtClean="0"/>
              <a:t>Herceptin</a:t>
            </a:r>
            <a:r>
              <a:rPr lang="en-US" dirty="0" smtClean="0"/>
              <a:t>) linked to the very powerful cancer-killing drug </a:t>
            </a:r>
            <a:r>
              <a:rPr lang="en-US" dirty="0" err="1" smtClean="0"/>
              <a:t>emtansine</a:t>
            </a:r>
            <a:r>
              <a:rPr lang="en-US" dirty="0" smtClean="0"/>
              <a:t> (DM1). </a:t>
            </a:r>
          </a:p>
          <a:p>
            <a:r>
              <a:rPr lang="en-US" dirty="0" smtClean="0"/>
              <a:t>The combination is designed to treat HER-2-positive breast cancers.</a:t>
            </a:r>
            <a:endParaRPr lang="is-IS" dirty="0"/>
          </a:p>
        </p:txBody>
      </p:sp>
      <p:pic>
        <p:nvPicPr>
          <p:cNvPr id="2050" name="Picture 2" descr="http://www.medpagetoday.com/upload/2012/10/1/35052.jpg"/>
          <p:cNvPicPr>
            <a:picLocks noChangeAspect="1" noChangeArrowheads="1"/>
          </p:cNvPicPr>
          <p:nvPr/>
        </p:nvPicPr>
        <p:blipFill>
          <a:blip r:embed="rId2" cstate="print"/>
          <a:srcRect/>
          <a:stretch>
            <a:fillRect/>
          </a:stretch>
        </p:blipFill>
        <p:spPr bwMode="auto">
          <a:xfrm>
            <a:off x="5220072" y="4653135"/>
            <a:ext cx="3024336" cy="2157359"/>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What did the study find?</a:t>
            </a:r>
            <a:endParaRPr lang="is-IS" dirty="0"/>
          </a:p>
        </p:txBody>
      </p:sp>
      <p:sp>
        <p:nvSpPr>
          <p:cNvPr id="3" name="Content Placeholder 2"/>
          <p:cNvSpPr>
            <a:spLocks noGrp="1"/>
          </p:cNvSpPr>
          <p:nvPr>
            <p:ph idx="1"/>
          </p:nvPr>
        </p:nvSpPr>
        <p:spPr/>
        <p:txBody>
          <a:bodyPr/>
          <a:lstStyle/>
          <a:p>
            <a:r>
              <a:rPr lang="en-US" dirty="0" smtClean="0"/>
              <a:t>The study, called EMILIA, included almost 1,000 women with HER-2-positive breast cancer that had spread either within the breast or elsewhere in the body</a:t>
            </a:r>
          </a:p>
          <a:p>
            <a:r>
              <a:rPr lang="en-US" dirty="0" smtClean="0"/>
              <a:t>The women were randomly assigned to receive either T-DM1 or standard breast cancer treatment with the chemotherapy drugs </a:t>
            </a:r>
            <a:r>
              <a:rPr lang="en-US" dirty="0" err="1" smtClean="0"/>
              <a:t>capecitabine</a:t>
            </a:r>
            <a:r>
              <a:rPr lang="en-US" dirty="0" smtClean="0"/>
              <a:t> (</a:t>
            </a:r>
            <a:r>
              <a:rPr lang="en-US" dirty="0" err="1" smtClean="0"/>
              <a:t>Xeloda</a:t>
            </a:r>
            <a:r>
              <a:rPr lang="en-US" dirty="0" smtClean="0"/>
              <a:t>) and </a:t>
            </a:r>
            <a:r>
              <a:rPr lang="en-US" dirty="0" err="1" smtClean="0"/>
              <a:t>lapatinib</a:t>
            </a:r>
            <a:r>
              <a:rPr lang="en-US" dirty="0" smtClean="0"/>
              <a:t> (</a:t>
            </a:r>
            <a:r>
              <a:rPr lang="en-US" dirty="0" err="1" smtClean="0"/>
              <a:t>Tykerb</a:t>
            </a:r>
            <a:r>
              <a:rPr lang="en-US" dirty="0" smtClean="0"/>
              <a:t>).</a:t>
            </a:r>
          </a:p>
          <a:p>
            <a:r>
              <a:rPr lang="en-US" dirty="0" smtClean="0"/>
              <a:t>After two years, 65.4% of the women taking T-DM1 were still alive, compared to 47.5% of those on the standard treatment</a:t>
            </a:r>
          </a:p>
          <a:p>
            <a:endParaRPr lang="en-US" dirty="0" smtClean="0"/>
          </a:p>
          <a:p>
            <a:endParaRPr lang="is-I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Statistics</a:t>
            </a:r>
            <a:endParaRPr lang="is-IS" dirty="0"/>
          </a:p>
        </p:txBody>
      </p:sp>
      <p:sp>
        <p:nvSpPr>
          <p:cNvPr id="3" name="Content Placeholder 2"/>
          <p:cNvSpPr>
            <a:spLocks noGrp="1"/>
          </p:cNvSpPr>
          <p:nvPr>
            <p:ph idx="1"/>
          </p:nvPr>
        </p:nvSpPr>
        <p:spPr/>
        <p:txBody>
          <a:bodyPr>
            <a:normAutofit/>
          </a:bodyPr>
          <a:lstStyle/>
          <a:p>
            <a:pPr fontAlgn="base"/>
            <a:endParaRPr lang="is-IS" dirty="0" smtClean="0"/>
          </a:p>
          <a:p>
            <a:pPr fontAlgn="base"/>
            <a:endParaRPr lang="is-IS" dirty="0" smtClean="0"/>
          </a:p>
          <a:p>
            <a:pPr fontAlgn="base"/>
            <a:endParaRPr lang="is-IS" dirty="0" smtClean="0"/>
          </a:p>
          <a:p>
            <a:pPr fontAlgn="base"/>
            <a:endParaRPr lang="is-IS" dirty="0" smtClean="0"/>
          </a:p>
          <a:p>
            <a:pPr fontAlgn="base"/>
            <a:endParaRPr lang="is-IS" dirty="0" smtClean="0"/>
          </a:p>
          <a:p>
            <a:pPr fontAlgn="base"/>
            <a:endParaRPr lang="is-IS" dirty="0" smtClean="0"/>
          </a:p>
          <a:p>
            <a:pPr fontAlgn="base"/>
            <a:endParaRPr lang="is-IS" dirty="0" smtClean="0"/>
          </a:p>
          <a:p>
            <a:pPr fontAlgn="base"/>
            <a:endParaRPr lang="is-IS" dirty="0" smtClean="0"/>
          </a:p>
          <a:p>
            <a:pPr fontAlgn="base"/>
            <a:endParaRPr lang="is-IS" dirty="0" smtClean="0"/>
          </a:p>
          <a:p>
            <a:pPr fontAlgn="base"/>
            <a:endParaRPr lang="is-IS" dirty="0" smtClean="0"/>
          </a:p>
          <a:p>
            <a:pPr fontAlgn="base"/>
            <a:r>
              <a:rPr lang="is-IS" dirty="0" smtClean="0"/>
              <a:t>As you can se it’s really important to find the cancer as soon as posible</a:t>
            </a:r>
            <a:endParaRPr lang="is-IS" dirty="0"/>
          </a:p>
        </p:txBody>
      </p:sp>
      <p:sp>
        <p:nvSpPr>
          <p:cNvPr id="21506" name="AutoShape 2" descr="data:image/jpeg;base64,/9j/4AAQSkZJRgABAQAAAQABAAD/2wCEAAkGBhMQEBMRExAQEBUQEhIVFRAVEhYYExMXFxEWFB8WEhUXHCYeGBkjGRQVIS8gKCcqLC0sFx4xNTwrNSYrLikBCQoKDQwMFA8PFSkdHh4pKjUzKSspNTUsLzUtNTUtMSkqKSkpMCksKSspNSkpKSkzKSkrMzUyNSkpKy4pKSksKf/AABEIAM0A9gMBIgACEQEDEQH/xAAbAAEAAgMBAQAAAAAAAAAAAAAAAwQCBQYHAf/EAEMQAAIBAwIDBAgFAQUFCQAAAAECAwAEERIhBRMxBiIyshQzNEFRcXO0I0JhcpGBFVJTsdEWJJSzw0NiY4KEkpOhwf/EABoBAQEAAwEBAAAAAAAAAAAAAAABAgMEBgX/xAAxEQEAAgAEBAMGBQUAAAAAAAAAAQIDBBFxMTNBsSE0wQUSFDJh8BOBkaHRIkJRUuH/2gAMAwEAAhEDEQA/APbqiurpIo3kkZUSNWZ3Y4VVUZJJ+AAqWtL204O95w+5t4yNcsRCZOAWBDBWPuBK4/rVRa4Px+G7VjC5blkB1aOSN1JUMNUciqwBUgg4wR0rYV5/2jsru9TJ4WiK8yhlc273BC20oDyAyGJlErhRksVGWC5xjU/7JX+O5E6zScOWF7iSSI6JBw0RfgTpJzFJmGCjKyZzICDiivVqV5VP2PuRHGYrObKTyvHBKbQQoTHbrl4YnUQAtG5EkTl1IdsHmEVvO1vZ64mvVkjhMmUshDca0AtGivTLMxDMGGuIqMqCW06TtQdHJ2qtlhknLuI4ZuSz8mUgyc0Q6YwEzJ+IdGVBGQR7qs8J4xFdRmSF9aq7I2VZWR1OCro4DKw+BA6iuMl7IyR8Ikt4rYpI1+ZuVC8aOUHFRKpR9QUMLdUxkjGlRtjFUbTsVdOY9UTxKLriEymWZHmQyW8fKkumRjzHE66hgtgKmfDQenVHcXCxo0jsEVFZmY9FVRkkn4AA15VadjbpLURGzkcPJBzYpGtWAZLSVDNHGGEbapGQNJIWY416dSg1n/sXduArWxd5eGrBLJM8TqrjhnLHKlWTmA88ANGyuhOZAQcUHo3EePQW8aSyOQspVY9KPI8hZSwEccalmOATgDoCasWF/HcRJNE4kjkUMrjoQf8AL5HcVyT8JlSLhc8dnIDYFxJZK0KyASWzwlk/E5ZIYhsatwx9+1ay+4DeS3NpKbCKDlPZSFoWixEPTXkmQsz5U8thnlr+IWfJYBRQekUryiy7D3UUYzbEho7Q3EIeIm55fE5ZXjbL6WJgZR3jggBM+4W7Lsjci8t5TbzQxp6KYkWeFxaIksrPE8r5kAZWGUjBVg2jOEBAd/xbjMVqgkmYqrOkYwjuzO5wqqkaliSfgKz4ZxOO5jEsT60YsM4YEFWKlWVgCrAggggEYriYuxsy8K4fbKjRTJcWMtwyuhkRkK8yTWxKsygDHXwgAEDFaiTsPeZhVo5n5ZuRzEkg1c9r7m+mFpSTGZI9LalBddLLjBwQ9Psb9J0LxtrUPImcEd6ORomG49zow/pWVreJKCUYOFd0JG+HRijKf1DAg/KvMeM9k71wipa5Mc13LHKrxakZ+MPcDd5MRgwaWBQFyTpJUZBh4j2GuMPGlnIIxdcSciI2o5hnfVBKnMbC8tNSaiA8ZYFQd6D1K44hHG8UbNpadmWNcHvFY2kIyBgYVWO/wrK3vEkLhHDmJyjgflcKraT+uGU/1rguG9l7hOJxzSW7OUu7mRr4yRnXDJYmKNMatZ0t3caQBuR4jVS+7Hyiec/2fz4Wv5p3jUwAXKS2TJGQGcZMcxYkNjBfUuSKD0HjHGobSLnTyCKMMq6yCd2bSBgAnqf/ANq1NOqDLMqgsq5YgDUzBQMn3liAB7yRXD8X7J3d1aWFm7x/hWr+kzyAyqZfQ/RQuA6MxPPmYPnYoCd8CuXlkka/h9I1R3Ea8OjJDQPLHcG3dO4DKH5JkuAz8tJAQmcghgoex1FNdIjIrMFMrFEB6uwRpMD9dKMfkprhex3Z25tbO6XkyLM9tGqxSSRLHLOkDqzg25yAzFQZWYO2ATpIydZwfsZNHJDI9iWSG/ilWLFsGRG4dyWdUWQooFwsbEaix0Bu82aDupu11olz6K02mXVGmCkgQPIupEMunl6mBGF1ZNbO1ulkUsurAZ13RlOUcodmAOMg4PQjcZBzXB8c7O3U1xfQrbtyr+bh7C7MkQSJIFiLnRq5hfMZCjTjODkCtZ2g7K30oCpa6is19LHKHi1xtJxUzLu8gEYMIUhlGvJ0kqMgh6i86hlUsoZ86VJAZsDJ0jqcD4VnXizW/pU93HGheeeS9SPSYdTIOJRSN6Q/N5q6UhATWiBQdIJyudpxHsTdaXjS11Lnia2qLJEq2kkt4kkNwuXGhRGGxpyy4xjvVB6hc3SxqGbVgsi7KzHLuEGygnGWGT0A3OACalrzf/Zi7F1cMluQkt1bymV2i5jaOKQzHQ6PmWLkrIwEiB0ACKWG1bfsDwWa2e5EkBiR9DK8hjM7vrlLa2icrKBqXErKjsDhgdIxR2NKUohSleccK41eLNE2bu5cs3Ph9J4YYnGh/Z41kDphtJGTsoOdVB6PStLxbiMkUsZVlKGSGN00KdHMcL+K2vUCdShMLjPi2OVi4PxqRgGlZWWS0S67i45Weqde8MdCd+439A39Kp2F+0uCYJYgVDBnMRBzjbCSMc4Pw91XKBSlKBSlKBSlKBSlKBSsJnwrHKrhSdTeEYHVum1cjJ2nmCa0kimXMnLI5YeYqsOFKF8hWZ3AwC2OXtv3g7GlaW74wfSBGk1uQ8EzKuoatSSRjJOrHRpNsflOem1jgvEmmVtYwy6cjGAARge/O5Vjg4IDD5kNlSlKBXwoM5wMj343/mvtKBSlKBSlKD4EAJOBk9T7z8/jX2lKBSlKBSlKBXm3Z23U3drOyyrHI8ht5ha2MSyloJThjCxmVSms4IHQZwdq9Gmk0qWCs+kE6VxqbAzhckDJ6bkV5hwC/jtXW5MNtIWLapE4bJFeSI8Us3NDyMqsumJyXA72gjBJFFelyWEbOJGijZ16SFFLjGejEZHU/wAmq95ZxxwzlI0QvHIWKqBqOht2wNzuf5q8rAgEbgjIPxBqvxT1Ev0pPIaIy4f6mP6aeUVPUHD/AFMf008oqegUpSgUpSgUpSgUqt/acXf/ABovwgTJ31/DAzkvv3QMHc/Cvs/EIk065Y01+HU6jV08OTv1H8igmlPdPyP+VeeQ8QmKqTPPkqp9a/Ur86743Csp0urd1ujA9Nj0/WvO7fwJ+xfKKxs+r7OpW0396Inh6rXp8v8Ajz//ACv/AK1uOy13I0zK0kjjlk4ZywzrUZGT+prQVuuyXtDfSPnSpHF15zCpXAtMViOHT6uupSlZvPlKUoFKUoFKUoFKUoFKUoFKUoFcBYWfDLl1C2U0YmkKJJrZFfXbmYYEcuVR4uYACBgF1IXUQ3eTIWUqGKEggOuNS5GNS5BGR13BFeUR2d1C5dbNorgszNcQ2dqJNfJl1RoFZ8xtNyO/pVmUyZIAJBXecSvytzHFHcqHJh/3bEYVY9eGaQt3ssuVQKQdQGxAYipwviUkkMySyiVjaiTUkkTxjUrggGONNJyDgEtsNjsa6RYQcMyJqAG+AcH9D86h4jGFgmwAMxyE4GMnQdz8TQQ8GllMaB4kReUmGEuok6RsRoGNv1rY1Bw/1Mf008oqeiFKUoFKUoFKUoOJ4nPE8syy3ATSzqgjgkIQa9RVlKFWy4VmYHdkXoMg204/BphRpyywshOIJRzAkWBqGnAIlw/w7q1zvFvaJ/rSec1VrHV97C9mYV8OtptPjEffB1vCr6DnERzH8VWAj5UoHdRiqhnGwCD49QcbHA5638CfsXyis+A+1Q/OT7eWsLfwJ+xfKKktuBgVwMW9azr4R6s63XZL2hvpHzpWlrddkvaG+kfOlSOK53y9vy7uupSlbHmylKUClKUClKUClKUClKUClKUCuI7O9hIY5re7glgdEBOsWqCaU6JIsmYHIyrLrBBJdM7aiK7evNeynD3W+XPDo4pEldpJBZrGsStbnPLnDHWeb3Qdy6uSce4r0qq3FPUS/Sk8hrT8WvwLuOJLhlkLQnllwsSpr3Gk+seQZUDcjY93G9Xht27xSZkeTNlqnDHPKuCG1IB+Q+LKe7QuwzuHScP9TH9NPKKnrXcGablpzFhC8pMFHYtnSOoZQMYzWxohSlKBSlKBSlKDzLi3tE/1pPOaq1a4t7RP9aTzmqtYPY5fk02jsv8AAfaofnJ9vLWFv4E/YvlFZ8B9qh+cn28tYW/gT9i+UU6NM+YttX1Z1tuzLkSyFV1sIWwmQNR1ptk7D51qantD3ZhsdUIUg5wQ08SHoR7mNSOLTnI1wLRt3dLD2m1f9kMKyB2EmVxJcNArRHT+IpZGJPd2G2anvONNHNyuSW1KWQhjlsFQSQFOB3j0Jbuk4xvXNLIw0nIOjGnIJxhtQB1E6grbgHOk7jFFdgc5B2I3XI3TQSATgMV2LdSPfuay1fH+Cxfo7DhvEVnTWuwz0yCf/MB0z/lirVabszIWSUnTnm4yBjPcRunzZv5rc1k5LVmtprPQpSlGJSlKBSlKBSlKBSlKBXAWPYmSCWExT8KSaIu4cWbi4mGlo25zi4DSjv8AeJ6sATXf15X2Pa2N3b6SxcTFYwZoGmSNbOQokiIgZFXXNrGSeYw1kknBXqlVuKeol+lJ5DVmq3FPUS/Sk8hojLh/qY/pp5RU9QcP9TH9NPKKnoFKUoFKUoFKUoPMuLe0T/Wk85qrVri3tE/1pPOaq1g9jl+TTaOy/wAB9qh+cn28tYW/gT9i+UVnwH2qH5yfby1hb+BP2L5RTo0z5i21fVnU9r0l/ZH9zDUFT2vSX9kf3MNSGvM8qd47wmr7XyvtQb/sr4Jfq/8ARjrd1pOyvgl+r/0Y63dbI4PP5jm23KUpVaClKUClKUClKUClKUCvNOzPEGe/iJvbeSQs8brEWKzIsMjM7HkqGdpCpAzhEjABbJz6XXnHZ3QbqzCxzK8ZlEtrm60W2mOQRs5kTQxRWMXXB1JpyFFFdbxacrdWp1T4DtrRUcxaTDKAz6FwTr0DvHbY4GSa13CFdYZ0YySD0YFpXSdDzNLgoVmdsn3krgDP6iurqtxT1Ev0pPIaCvwaOYRpzJImXlJgJEyEHSOrGRsjGfdWxqDh/qY/pp5RU9EKUpQKUpQKUpQeZcW9on+tJ5zVWrXFvaJ/rSec1VrB7HL8mm0dl/gPtUPzk+3lrC38CfsXyis+A+1Q/OT7eWsLfwJ+xfKKdGmfMW2r6s6ntekv7I/uYagqe16S/sj+5hqQ15nlTvHeE1fa+V9qC/a3Lx2V06PodWYq2nUdXIjwAvvJOAOvXoavnih9KXEpeJgdS6PB3AVYDQG0k/n1EZbTj3jTwDKY93Pfb/00dSchfgKz1fIvl5xL2nXrKa24jdkyfn5fLz3Vw0hkkVo49KZCYCHDd5Qckj39Dw2cvErHOcYJIAJIOM4G2DjP9a5j0df7orouBn/d4/kfMasTq58XBnDiJmV6lKVXOUpSgUpSgUpSgq8ThleIiGRYpMoVdk1rs4Yqy5BwwBU4II1ZG9cn2Y7T3MksEc01u4cEcxbO7jWZhGzfgTviJ/CW2GCAdNdtXFcAawM8bRLeD8QrbiWSc26loDIGgjdyqK0RfSdI2BAxkZK7Wq3FPUS/Sk8hrW8aU+kWrhJ2McjFiqu0aq1vOmSo2J1sn64/TNa/htk6RSExvHiy0Tlhjm3ADZcH858WX/NrXc4wA6Th/qY/pp5RU9a7g0EixoXm5gMSYXlquO6N8g1saIUpSgUpSgUpSg8y4t7RP9aTzmqtWuLe0T/Wk85qrWD2OX5NNo7L/AfaofnJ9vLWFv4E/YvlFZ8B9qh+cn28tYW/gT9i+UU6NM+YttX1Z1Pa9Jf2R/cw1BU9r0l/ZH9zDUhrzPKneO8Jq+18r7UE9t4B9d/t4qnqC28A+u/28VT1XFXjbeQVveBezx/JvOa0Qre8C9nj+Tec1aubN/LC/SlKzfOKUpQKUpQKUpQYTISrAMUJBAcAEqSPEAdjjrvXk0NvPA/NWxeGfUzGaLh8mlG5EuqJIy8iYMvITmqF1LI+MAEj1e7uliRpHJCoMsQCSAP0UEn+gry7sna2xvLOWCQTM2pnb0OUT59HlBaWVmKBWBTUdyZPDs+0V6pGSQMjBwMj4H4VBxT1Ev0pPIas1T4hMrQTaWVsRSZwQcdxuuKqJeH+pj+mnlFT1Bw/1Mf008oqegUpSgVDPexoyq8iIz7KrMAW3A7oPXcj+RU1cz2m4hEkyBpuU6oDqCzllVpAcry+4xPLYYYf/WQTKtLXnSsaz9G/fiEasUMsYYLqKFwGAxnJGc4qSOZW8LK2MdCD1Ab3foQfkRXEzcXtpJhI0+AG5hRYrkBpfR2gzjTt3SNwfyjbPeN3hHaS1gBT0hmUkaRyJRg5OSe5tnIGPcFFG34fG/0n9Jc9xb2if60nnNVatcW9on+tJ5zVWsHqsvyabR2X+A+1Q/OT7eWsLfwJ+xfKKz4D7VD85Pt5awt/An7F8op0aZ8xbavqzqe16S/sj+5hqCp7XpL+yP7mGpDXmeVO8d4TV9r5X2oJ7bwD67/bxVPUFt4B9d/t4qnquKvG28grecFcC3jyQNj1OPztWjFY3UXMghCKWkRJCpwSELswV2HLYMAUO36e/NWrmzfyw60uM4yMnOB7zj4V9Brk+I2hnnVyrqCUDsEcnTG8myfh6l1q+CA2O8fh37nCZTBrL69JGrPKkyu2cZ0DZe9+nQgDes3z9JdBSlKIUpSgUpSgV532Qnb0iINPzSHkQyf2neOsjCIt3Ld4VhbKkMADpwCVzpr0SvNey0SC6ttMc+vXKZbVvS+VZYhZY2QyKIzpX8LqQdYKYAor0quX4Zw14IZl5bRxi104k5JdnVHBKtCBldON2wSd8DfPUVW4p6iX6UnkNEV+DWjJGhM8soMSd1xFgd0bjRGp/Tr762NQcP8AUx/TTyip6BSlKBXnfb32wfQi88teiV53299sH0IvPLR9T2V5qu0ucoOo+Y/zpQdR8x/nR6zE+S2zdcW9on+tL5zVWrXFvaJ/rS+c1VrBwZfk02jsv8B9qh+cn28tYW/gT9i+UVnwH2qH5yfby1hb+BP2L5RTo0z5i21fVnU9r0l/ZH9zDUFT2vSX9kf3MNSGvM8qd47wmr7XyvtQT23gH13+3iqeoLbwD67/AG8VT1XFXjbeQVd4R0H0o/8Amz1SFXeD9B9KP/mz1Yacx/a2NV7/ANTJ9OTyGrFQX/qZPpyeQ1XNPBtaUpWTkKUpQKUpQK8y7GcUT0qKFJJxiV19E9NL8lDbtJmaDlKE0tqRlyAjaQC1dz2ngme1kSDVzG0AaZBG5XmrrCSHwMY9YDe4mtR2UW8hZopLWQQtIzJLJerPJEnKXuMTl5BzA2MnYOB7qK6uqF5exyQzhJEcpHIGCsG0nQ2zYOx2P8VfIrRcG4M6aRKqBY7VLbutnmhfznYaRjoOo1t8yRteH+pj+mnlFWK1qcBQAAS3QAAAHpMnQf1rL+xF/wAa6/4iT/Wg2Fc7w20mRHV4pm1wxK4Eq5aVVk5kqtzAQHygByCSPy9a+8Z7OWzIDO11Iqk4HOnbB0nJCoSegNa2PsfwxtekTHQCxImuCCASCU37+CCO7nfajbWMPT+qZ/T/ALC1b8NuVQEB8hn7hbA0c3WqhQ50+Lw6j3UxkZ01o+3ntYz15EXnlrY2/ZLhjsEUTZYkYMtwMMNWUJJwH7jHSd8KTV297K2ScsSekdEjQmacqqhgqqWBwoy4AyffR15XHwsvjRfxnj0j+Xn9B1HzH+ddxH2a4e0ZkAuCqkA4e4LbqGHd8WNJBzjGDms7XspYSnSnOJwSDzpwGAIBKMThsEgHGcE70fXt7YwZrMe7b9v5c9xb2if60vnNVa7C97PWSPiRptbhpPXTEnDDJ2PUlgAOpPTOKxbs5YhEctMBI4jX8abJcvo0lc5BDAg5G2DnGKx0c2F7TwqYdazWfCI++LQcB9qh+cn28tYW/gT9i+UV03DeztnJ+JE0+UOzc6ZSNSbEaiDgq2x6HNRHhFiupdVx+G2ggPcHcBtlx4sBGJxnAU00a59oYf4s30nxiP21+v1aGp7XpL+yP7mGtzLweyU4Lz+rEmRLMRoOcHIyN8bDqdviKsWvZm1kXWjT4OQfxpRur7hgSCCGTofeKmjHFz+HenuxE9O+7SUrZpZWR04kuO+cA658HdRnJ/Ll0Grp3hWcnDbMMya7kspwQrztk4zpXSDqIAJIGcYPwOHunx+H/ifv81G28A+u/wBvFU9bBOz1vo5ivcMpGsFZpWzlANSqCc5UDoKht7K1kZVWS4y/hy8wzsxxlsYOFY4O5Az03po54zVYmfCfGVUVd4P0H0o/+bPUJt7QHSZLpSG0kFrgYI0bnI2X8RO907wq3NwuC3XUZLlQSFGJZWJ8TAADJ97H+asQ14uPW+mkLlV7/wBTJ9OTyGoV9HIc+kXGI0Zy3MlxpXxFT0YA7HGcHY1ii28p5fOuSX1LpLzDfvgqxIGlsI+x32qtX4kN9Stf/Yi/411/xEn+tP7EX/Guv+Ik/wBarQumdQ4TPeZWYL8QpUE/0Lr/ADWdU7XhKRvzNUrsFKgvK74BKkgBjgZKr/FXKBSlKBSlKBSlKBSlKCtxCxEyaC7qCRnTp7w/utqBBU+8Y36dMiq44EgLENICwfSwYZj1sWYx7bEsxO+fdjAAFbGlBrbfgEaPG+7GIEKSE/74ySqgk4kcdcb5671NxDhaz6NZbCMG0jGCQQRnIJHTqCDgkdDVylBrB2ejCMupzqwC7aGJUKFCkMpUrpUbFT8eu9SWPBI4XMig6ioTJwSBt78ZYnSpJYk7VfpQa+84HFK/MbWHxjIdh06HTnSSDgjbrWLdnoSFyH1K+vWHZWLc1ZiW0kA5dQcYx8MVyPG7uT+1UuRFIY7Ka2tWl1LoUXCsJAVLaj3rm0OQCByt8Vqou1l04eUXa5zHGymRE5KvesrzLHoISMRiFNcisULH9dUV6TwzhKW4YIPGQScKOgCgYUAYAHwqGXgKM5k1SK2SVZdIKatWdPd3yGbxZxnbFc9d8flXh1s7XGmSeYR+kJpVCuZSGaSWLSgZUXvCM6mICjvAiDsPxKSa65k07cy44bYSCEhFVjmYOyJpB7rAZwdjKc/lC0dNJ2ehbGAVVVKhRpKjuOme8pJ7sjbE433FXLGxWGMRqNgWO+NyzFiTgAbknoAK8h4eUWx1WyLqThV/6biMGNnwDEJ1I0PLq17EE6dWdjW/4l2xuEuboRzHTFFxACN0Q8p4IFZG0KmsKW1EFnOsZIUACoOvh7LQoABrwMAjK4ZF0YRsLuBy038RxuTk19k7MQksQCurOwCEKSVYkalOSSi9c492K4OTtFc6JXivXOY7+Ud6GWRPR7SBo0lAQxoS5kOFAyrDO+4v3Xai69ImVbgIwN0OQ0QZIYU4eJo7pgqGQgzFQTkg6ioGRQd+lsqxiJe6oQIoB3ChdIwf0GKqDgUWpThsKFxHnuZWMxhjtnIQkdcdNthXBL2imcCRZlWSO2vUF1KIXUEXViMpcRRaTHiRhr0BQRl1Og123ZTiJuLSORi7EmRSz8vLaZWTIaIBHXu7OoAYYOBnFUTXHAYpAoYEhZHk/Kcl5NZBJBIGQOhGwAqbifDEuE0PuNQOMKQTgjvK4KsN+hB3weoBq3SiNWOzkWkqeYQVdVBfJQOctpPUljuSxP8AG1fLTs1DE0bgHMWoqMIACS+40qMesfujC75xnetrSgUpSgUpSgUpSgUpSgUpSgUpSgUpSgUpSgUpSgVreG9nYLdg0aMCqGNA0sjiNCVJSJXYiNe6uy4HdX4CtlSgVVt+KxOAVkXvEhc90tjHhDY1dRuKtVrxwCHJbQ2SQxbmPksBgMTq6j3H3ZOKCc8Th/xotv8AxF/T9f1H81W4rcW7oYZiGSZWB2bQRqCHMi7LhmUZyCCRWR4BBgLy9gAMa39zFhnfcgk7/qastYodOVzo8OWO3fV/j/eRf4x0oqhai2tVkdXzqZOZIZJJpGONK6mYsxGOg6Df9auDikOM86PpnxjbfG++2+1QrwGAIUEeFJU4DMN1ORgg5G5J/qa+SdnoG2Mf5dPiYbai2OvxZv5oJzxSLf8AFQ6Rk4bOBq05OP12onFIj0lj3IHiHvOB1+NYRcGhXUAmz+IamIO4O4J+I/z+JqM9nrfOeUBkhtmYDI2zgH5fwKIlh4zC+dMqHClzvjCgkE7/AAKtn4YrIcUixkyKn6OdDDfG6vgjf9KxTg8Q20bYIwSxGCGGME9O+/8A7jWA4HDktoJJGCzO5J2xuS2c42+VBNHxKJsYljOTgDUMk5IwB8dj/FRScbhXrJjBYeFuoJGOnvKkD442zWUHB4kfWqYbJOdTHcqVzuf7px8gPhWMnBYmOWUscud3c4LjBxk7bUGcfFY2JAYkhWbGh84U6TgY3IOxHXO3Wozx2H+/0ztofOwyRjTnKg5I6gdcV9XgcI6IRhSo7790HroOe6SRnIwc7+81j/YMP9w7DA77jA0hNsHbKqFOOoGKKs2t8kuoo2oKxUkA4yPgT1/pU9V7SwSLOhdOrqMnHUnAB6DLHYbbmrFEKUpQ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s-IS"/>
          </a:p>
        </p:txBody>
      </p:sp>
      <p:sp>
        <p:nvSpPr>
          <p:cNvPr id="21508" name="AutoShape 4" descr="data:image/jpeg;base64,/9j/4AAQSkZJRgABAQAAAQABAAD/2wCEAAkGBhMQEBMRExAQEBUQEhIVFRAVEhYYExMXFxEWFB8WEhUXHCYeGBkjGRQVIS8gKCcqLC0sFx4xNTwrNSYrLikBCQoKDQwMFA8PFSkdHh4pKjUzKSspNTUsLzUtNTUtMSkqKSkpMCksKSspNSkpKSkzKSkrMzUyNSkpKy4pKSksKf/AABEIAM0A9gMBIgACEQEDEQH/xAAbAAEAAgMBAQAAAAAAAAAAAAAAAwQCBQYHAf/EAEMQAAIBAwIDBAgFAQUFCQAAAAECAwAEERIhBRMxBiIyshQzNEFRcXO0I0JhcpGBFVJTsdEWJJSzw0NiY4KEkpOhwf/EABoBAQEAAwEBAAAAAAAAAAAAAAABAgMEBgX/xAAxEQEAAgAEBAMGBQUAAAAAAAAAAQIDBBFxMTNBsSE0wQUSFDJh8BOBkaHRIkJRUuH/2gAMAwEAAhEDEQA/APbqiurpIo3kkZUSNWZ3Y4VVUZJJ+AAqWtL204O95w+5t4yNcsRCZOAWBDBWPuBK4/rVRa4Px+G7VjC5blkB1aOSN1JUMNUciqwBUgg4wR0rYV5/2jsru9TJ4WiK8yhlc273BC20oDyAyGJlErhRksVGWC5xjU/7JX+O5E6zScOWF7iSSI6JBw0RfgTpJzFJmGCjKyZzICDiivVqV5VP2PuRHGYrObKTyvHBKbQQoTHbrl4YnUQAtG5EkTl1IdsHmEVvO1vZ64mvVkjhMmUshDca0AtGivTLMxDMGGuIqMqCW06TtQdHJ2qtlhknLuI4ZuSz8mUgyc0Q6YwEzJ+IdGVBGQR7qs8J4xFdRmSF9aq7I2VZWR1OCro4DKw+BA6iuMl7IyR8Ikt4rYpI1+ZuVC8aOUHFRKpR9QUMLdUxkjGlRtjFUbTsVdOY9UTxKLriEymWZHmQyW8fKkumRjzHE66hgtgKmfDQenVHcXCxo0jsEVFZmY9FVRkkn4AA15VadjbpLURGzkcPJBzYpGtWAZLSVDNHGGEbapGQNJIWY416dSg1n/sXduArWxd5eGrBLJM8TqrjhnLHKlWTmA88ANGyuhOZAQcUHo3EePQW8aSyOQspVY9KPI8hZSwEccalmOATgDoCasWF/HcRJNE4kjkUMrjoQf8AL5HcVyT8JlSLhc8dnIDYFxJZK0KyASWzwlk/E5ZIYhsatwx9+1ay+4DeS3NpKbCKDlPZSFoWixEPTXkmQsz5U8thnlr+IWfJYBRQekUryiy7D3UUYzbEho7Q3EIeIm55fE5ZXjbL6WJgZR3jggBM+4W7Lsjci8t5TbzQxp6KYkWeFxaIksrPE8r5kAZWGUjBVg2jOEBAd/xbjMVqgkmYqrOkYwjuzO5wqqkaliSfgKz4ZxOO5jEsT60YsM4YEFWKlWVgCrAggggEYriYuxsy8K4fbKjRTJcWMtwyuhkRkK8yTWxKsygDHXwgAEDFaiTsPeZhVo5n5ZuRzEkg1c9r7m+mFpSTGZI9LalBddLLjBwQ9Psb9J0LxtrUPImcEd6ORomG49zow/pWVreJKCUYOFd0JG+HRijKf1DAg/KvMeM9k71wipa5Mc13LHKrxakZ+MPcDd5MRgwaWBQFyTpJUZBh4j2GuMPGlnIIxdcSciI2o5hnfVBKnMbC8tNSaiA8ZYFQd6D1K44hHG8UbNpadmWNcHvFY2kIyBgYVWO/wrK3vEkLhHDmJyjgflcKraT+uGU/1rguG9l7hOJxzSW7OUu7mRr4yRnXDJYmKNMatZ0t3caQBuR4jVS+7Hyiec/2fz4Wv5p3jUwAXKS2TJGQGcZMcxYkNjBfUuSKD0HjHGobSLnTyCKMMq6yCd2bSBgAnqf/ANq1NOqDLMqgsq5YgDUzBQMn3liAB7yRXD8X7J3d1aWFm7x/hWr+kzyAyqZfQ/RQuA6MxPPmYPnYoCd8CuXlkka/h9I1R3Ea8OjJDQPLHcG3dO4DKH5JkuAz8tJAQmcghgoex1FNdIjIrMFMrFEB6uwRpMD9dKMfkprhex3Z25tbO6XkyLM9tGqxSSRLHLOkDqzg25yAzFQZWYO2ATpIydZwfsZNHJDI9iWSG/ilWLFsGRG4dyWdUWQooFwsbEaix0Bu82aDupu11olz6K02mXVGmCkgQPIupEMunl6mBGF1ZNbO1ulkUsurAZ13RlOUcodmAOMg4PQjcZBzXB8c7O3U1xfQrbtyr+bh7C7MkQSJIFiLnRq5hfMZCjTjODkCtZ2g7K30oCpa6is19LHKHi1xtJxUzLu8gEYMIUhlGvJ0kqMgh6i86hlUsoZ86VJAZsDJ0jqcD4VnXizW/pU93HGheeeS9SPSYdTIOJRSN6Q/N5q6UhATWiBQdIJyudpxHsTdaXjS11Lnia2qLJEq2kkt4kkNwuXGhRGGxpyy4xjvVB6hc3SxqGbVgsi7KzHLuEGygnGWGT0A3OACalrzf/Zi7F1cMluQkt1bymV2i5jaOKQzHQ6PmWLkrIwEiB0ACKWG1bfsDwWa2e5EkBiR9DK8hjM7vrlLa2icrKBqXErKjsDhgdIxR2NKUohSleccK41eLNE2bu5cs3Ph9J4YYnGh/Z41kDphtJGTsoOdVB6PStLxbiMkUsZVlKGSGN00KdHMcL+K2vUCdShMLjPi2OVi4PxqRgGlZWWS0S67i45Weqde8MdCd+439A39Kp2F+0uCYJYgVDBnMRBzjbCSMc4Pw91XKBSlKBSlKBSlKBSlKBSsJnwrHKrhSdTeEYHVum1cjJ2nmCa0kimXMnLI5YeYqsOFKF8hWZ3AwC2OXtv3g7GlaW74wfSBGk1uQ8EzKuoatSSRjJOrHRpNsflOem1jgvEmmVtYwy6cjGAARge/O5Vjg4IDD5kNlSlKBXwoM5wMj343/mvtKBSlKBSlKD4EAJOBk9T7z8/jX2lKBSlKBSlKBXm3Z23U3drOyyrHI8ht5ha2MSyloJThjCxmVSms4IHQZwdq9Gmk0qWCs+kE6VxqbAzhckDJ6bkV5hwC/jtXW5MNtIWLapE4bJFeSI8Us3NDyMqsumJyXA72gjBJFFelyWEbOJGijZ16SFFLjGejEZHU/wAmq95ZxxwzlI0QvHIWKqBqOht2wNzuf5q8rAgEbgjIPxBqvxT1Ev0pPIaIy4f6mP6aeUVPUHD/AFMf008oqegUpSgUpSgUpSgUqt/acXf/ABovwgTJ31/DAzkvv3QMHc/Cvs/EIk065Y01+HU6jV08OTv1H8igmlPdPyP+VeeQ8QmKqTPPkqp9a/Ur86743Csp0urd1ujA9Nj0/WvO7fwJ+xfKKxs+r7OpW0396Inh6rXp8v8Ajz//ACv/AK1uOy13I0zK0kjjlk4ZywzrUZGT+prQVuuyXtDfSPnSpHF15zCpXAtMViOHT6uupSlZvPlKUoFKUoFKUoFKUoFKUoFKUoFcBYWfDLl1C2U0YmkKJJrZFfXbmYYEcuVR4uYACBgF1IXUQ3eTIWUqGKEggOuNS5GNS5BGR13BFeUR2d1C5dbNorgszNcQ2dqJNfJl1RoFZ8xtNyO/pVmUyZIAJBXecSvytzHFHcqHJh/3bEYVY9eGaQt3ssuVQKQdQGxAYipwviUkkMySyiVjaiTUkkTxjUrggGONNJyDgEtsNjsa6RYQcMyJqAG+AcH9D86h4jGFgmwAMxyE4GMnQdz8TQQ8GllMaB4kReUmGEuok6RsRoGNv1rY1Bw/1Mf008oqeiFKUoFKUoFKUoOJ4nPE8syy3ATSzqgjgkIQa9RVlKFWy4VmYHdkXoMg204/BphRpyywshOIJRzAkWBqGnAIlw/w7q1zvFvaJ/rSec1VrHV97C9mYV8OtptPjEffB1vCr6DnERzH8VWAj5UoHdRiqhnGwCD49QcbHA5638CfsXyis+A+1Q/OT7eWsLfwJ+xfKKktuBgVwMW9azr4R6s63XZL2hvpHzpWlrddkvaG+kfOlSOK53y9vy7uupSlbHmylKUClKUClKUClKUClKUClKUCuI7O9hIY5re7glgdEBOsWqCaU6JIsmYHIyrLrBBJdM7aiK7evNeynD3W+XPDo4pEldpJBZrGsStbnPLnDHWeb3Qdy6uSce4r0qq3FPUS/Sk8hrT8WvwLuOJLhlkLQnllwsSpr3Gk+seQZUDcjY93G9Xht27xSZkeTNlqnDHPKuCG1IB+Q+LKe7QuwzuHScP9TH9NPKKnrXcGablpzFhC8pMFHYtnSOoZQMYzWxohSlKBSlKBSlKDzLi3tE/1pPOaq1a4t7RP9aTzmqtYPY5fk02jsv8AAfaofnJ9vLWFv4E/YvlFZ8B9qh+cn28tYW/gT9i+UU6NM+YttX1Z1tuzLkSyFV1sIWwmQNR1ptk7D51qantD3ZhsdUIUg5wQ08SHoR7mNSOLTnI1wLRt3dLD2m1f9kMKyB2EmVxJcNArRHT+IpZGJPd2G2anvONNHNyuSW1KWQhjlsFQSQFOB3j0Jbuk4xvXNLIw0nIOjGnIJxhtQB1E6grbgHOk7jFFdgc5B2I3XI3TQSATgMV2LdSPfuay1fH+Cxfo7DhvEVnTWuwz0yCf/MB0z/lirVabszIWSUnTnm4yBjPcRunzZv5rc1k5LVmtprPQpSlGJSlKBSlKBSlKBSlKBXAWPYmSCWExT8KSaIu4cWbi4mGlo25zi4DSjv8AeJ6sATXf15X2Pa2N3b6SxcTFYwZoGmSNbOQokiIgZFXXNrGSeYw1kknBXqlVuKeol+lJ5DVmq3FPUS/Sk8hojLh/qY/pp5RU9QcP9TH9NPKKnoFKUoFKUoFKUoPMuLe0T/Wk85qrVri3tE/1pPOaq1g9jl+TTaOy/wAB9qh+cn28tYW/gT9i+UVnwH2qH5yfby1hb+BP2L5RTo0z5i21fVnU9r0l/ZH9zDUFT2vSX9kf3MNSGvM8qd47wmr7XyvtQb/sr4Jfq/8ARjrd1pOyvgl+r/0Y63dbI4PP5jm23KUpVaClKUClKUClKUClKUCvNOzPEGe/iJvbeSQs8brEWKzIsMjM7HkqGdpCpAzhEjABbJz6XXnHZ3QbqzCxzK8ZlEtrm60W2mOQRs5kTQxRWMXXB1JpyFFFdbxacrdWp1T4DtrRUcxaTDKAz6FwTr0DvHbY4GSa13CFdYZ0YySD0YFpXSdDzNLgoVmdsn3krgDP6iurqtxT1Ev0pPIaCvwaOYRpzJImXlJgJEyEHSOrGRsjGfdWxqDh/qY/pp5RU9EKUpQKUpQKUpQeZcW9on+tJ5zVWrXFvaJ/rSec1VrB7HL8mm0dl/gPtUPzk+3lrC38CfsXyis+A+1Q/OT7eWsLfwJ+xfKKdGmfMW2r6s6ntekv7I/uYagqe16S/sj+5hqQ15nlTvHeE1fa+V9qC/a3Lx2V06PodWYq2nUdXIjwAvvJOAOvXoavnih9KXEpeJgdS6PB3AVYDQG0k/n1EZbTj3jTwDKY93Pfb/00dSchfgKz1fIvl5xL2nXrKa24jdkyfn5fLz3Vw0hkkVo49KZCYCHDd5Qckj39Dw2cvErHOcYJIAJIOM4G2DjP9a5j0df7orouBn/d4/kfMasTq58XBnDiJmV6lKVXOUpSgUpSgUpSgq8ThleIiGRYpMoVdk1rs4Yqy5BwwBU4II1ZG9cn2Y7T3MksEc01u4cEcxbO7jWZhGzfgTviJ/CW2GCAdNdtXFcAawM8bRLeD8QrbiWSc26loDIGgjdyqK0RfSdI2BAxkZK7Wq3FPUS/Sk8hrW8aU+kWrhJ2McjFiqu0aq1vOmSo2J1sn64/TNa/htk6RSExvHiy0Tlhjm3ADZcH858WX/NrXc4wA6Th/qY/pp5RU9a7g0EixoXm5gMSYXlquO6N8g1saIUpSgUpSgUpSg8y4t7RP9aTzmqtWuLe0T/Wk85qrWD2OX5NNo7L/AfaofnJ9vLWFv4E/YvlFZ8B9qh+cn28tYW/gT9i+UU6NM+YttX1Z1Pa9Jf2R/cw1BU9r0l/ZH9zDUhrzPKneO8Jq+18r7UE9t4B9d/t4qnqC28A+u/28VT1XFXjbeQVveBezx/JvOa0Qre8C9nj+Tec1aubN/LC/SlKzfOKUpQKUpQKUpQYTISrAMUJBAcAEqSPEAdjjrvXk0NvPA/NWxeGfUzGaLh8mlG5EuqJIy8iYMvITmqF1LI+MAEj1e7uliRpHJCoMsQCSAP0UEn+gry7sna2xvLOWCQTM2pnb0OUT59HlBaWVmKBWBTUdyZPDs+0V6pGSQMjBwMj4H4VBxT1Ev0pPIas1T4hMrQTaWVsRSZwQcdxuuKqJeH+pj+mnlFT1Bw/1Mf008oqegUpSgVDPexoyq8iIz7KrMAW3A7oPXcj+RU1cz2m4hEkyBpuU6oDqCzllVpAcry+4xPLYYYf/WQTKtLXnSsaz9G/fiEasUMsYYLqKFwGAxnJGc4qSOZW8LK2MdCD1Ab3foQfkRXEzcXtpJhI0+AG5hRYrkBpfR2gzjTt3SNwfyjbPeN3hHaS1gBT0hmUkaRyJRg5OSe5tnIGPcFFG34fG/0n9Jc9xb2if60nnNVatcW9on+tJ5zVWsHqsvyabR2X+A+1Q/OT7eWsLfwJ+xfKKz4D7VD85Pt5awt/An7F8op0aZ8xbavqzqe16S/sj+5hqCp7XpL+yP7mGpDXmeVO8d4TV9r5X2oJ7bwD67/bxVPUFt4B9d/t4qnquKvG28grecFcC3jyQNj1OPztWjFY3UXMghCKWkRJCpwSELswV2HLYMAUO36e/NWrmzfyw60uM4yMnOB7zj4V9Brk+I2hnnVyrqCUDsEcnTG8myfh6l1q+CA2O8fh37nCZTBrL69JGrPKkyu2cZ0DZe9+nQgDes3z9JdBSlKIUpSgUpSgV532Qnb0iINPzSHkQyf2neOsjCIt3Ld4VhbKkMADpwCVzpr0SvNey0SC6ttMc+vXKZbVvS+VZYhZY2QyKIzpX8LqQdYKYAor0quX4Zw14IZl5bRxi104k5JdnVHBKtCBldON2wSd8DfPUVW4p6iX6UnkNEV+DWjJGhM8soMSd1xFgd0bjRGp/Tr762NQcP8AUx/TTyip6BSlKBXnfb32wfQi88teiV53299sH0IvPLR9T2V5qu0ucoOo+Y/zpQdR8x/nR6zE+S2zdcW9on+tL5zVWrXFvaJ/rS+c1VrBwZfk02jsv8B9qh+cn28tYW/gT9i+UVnwH2qH5yfby1hb+BP2L5RTo0z5i21fVnU9r0l/ZH9zDUFT2vSX9kf3MNSGvM8qd47wmr7XyvtQT23gH13+3iqeoLbwD67/AG8VT1XFXjbeQVd4R0H0o/8Amz1SFXeD9B9KP/mz1Yacx/a2NV7/ANTJ9OTyGrFQX/qZPpyeQ1XNPBtaUpWTkKUpQKUpQK8y7GcUT0qKFJJxiV19E9NL8lDbtJmaDlKE0tqRlyAjaQC1dz2ngme1kSDVzG0AaZBG5XmrrCSHwMY9YDe4mtR2UW8hZopLWQQtIzJLJerPJEnKXuMTl5BzA2MnYOB7qK6uqF5exyQzhJEcpHIGCsG0nQ2zYOx2P8VfIrRcG4M6aRKqBY7VLbutnmhfznYaRjoOo1t8yRteH+pj+mnlFWK1qcBQAAS3QAAAHpMnQf1rL+xF/wAa6/4iT/Wg2Fc7w20mRHV4pm1wxK4Eq5aVVk5kqtzAQHygByCSPy9a+8Z7OWzIDO11Iqk4HOnbB0nJCoSegNa2PsfwxtekTHQCxImuCCASCU37+CCO7nfajbWMPT+qZ/T/ALC1b8NuVQEB8hn7hbA0c3WqhQ50+Lw6j3UxkZ01o+3ntYz15EXnlrY2/ZLhjsEUTZYkYMtwMMNWUJJwH7jHSd8KTV297K2ScsSekdEjQmacqqhgqqWBwoy4AyffR15XHwsvjRfxnj0j+Xn9B1HzH+ddxH2a4e0ZkAuCqkA4e4LbqGHd8WNJBzjGDms7XspYSnSnOJwSDzpwGAIBKMThsEgHGcE70fXt7YwZrMe7b9v5c9xb2if60vnNVa7C97PWSPiRptbhpPXTEnDDJ2PUlgAOpPTOKxbs5YhEctMBI4jX8abJcvo0lc5BDAg5G2DnGKx0c2F7TwqYdazWfCI++LQcB9qh+cn28tYW/gT9i+UV03DeztnJ+JE0+UOzc6ZSNSbEaiDgq2x6HNRHhFiupdVx+G2ggPcHcBtlx4sBGJxnAU00a59oYf4s30nxiP21+v1aGp7XpL+yP7mGtzLweyU4Lz+rEmRLMRoOcHIyN8bDqdviKsWvZm1kXWjT4OQfxpRur7hgSCCGTofeKmjHFz+HenuxE9O+7SUrZpZWR04kuO+cA658HdRnJ/Ll0Grp3hWcnDbMMya7kspwQrztk4zpXSDqIAJIGcYPwOHunx+H/ifv81G28A+u/wBvFU9bBOz1vo5ivcMpGsFZpWzlANSqCc5UDoKht7K1kZVWS4y/hy8wzsxxlsYOFY4O5Az03po54zVYmfCfGVUVd4P0H0o/+bPUJt7QHSZLpSG0kFrgYI0bnI2X8RO907wq3NwuC3XUZLlQSFGJZWJ8TAADJ97H+asQ14uPW+mkLlV7/wBTJ9OTyGoV9HIc+kXGI0Zy3MlxpXxFT0YA7HGcHY1ii28p5fOuSX1LpLzDfvgqxIGlsI+x32qtX4kN9Stf/Yi/411/xEn+tP7EX/Guv+Ik/wBarQumdQ4TPeZWYL8QpUE/0Lr/ADWdU7XhKRvzNUrsFKgvK74BKkgBjgZKr/FXKBSlKBSlKBSlKBSlKCtxCxEyaC7qCRnTp7w/utqBBU+8Y36dMiq44EgLENICwfSwYZj1sWYx7bEsxO+fdjAAFbGlBrbfgEaPG+7GIEKSE/74ySqgk4kcdcb5671NxDhaz6NZbCMG0jGCQQRnIJHTqCDgkdDVylBrB2ejCMupzqwC7aGJUKFCkMpUrpUbFT8eu9SWPBI4XMig6ioTJwSBt78ZYnSpJYk7VfpQa+84HFK/MbWHxjIdh06HTnSSDgjbrWLdnoSFyH1K+vWHZWLc1ZiW0kA5dQcYx8MVyPG7uT+1UuRFIY7Ka2tWl1LoUXCsJAVLaj3rm0OQCByt8Vqou1l04eUXa5zHGymRE5KvesrzLHoISMRiFNcisULH9dUV6TwzhKW4YIPGQScKOgCgYUAYAHwqGXgKM5k1SK2SVZdIKatWdPd3yGbxZxnbFc9d8flXh1s7XGmSeYR+kJpVCuZSGaSWLSgZUXvCM6mICjvAiDsPxKSa65k07cy44bYSCEhFVjmYOyJpB7rAZwdjKc/lC0dNJ2ehbGAVVVKhRpKjuOme8pJ7sjbE433FXLGxWGMRqNgWO+NyzFiTgAbknoAK8h4eUWx1WyLqThV/6biMGNnwDEJ1I0PLq17EE6dWdjW/4l2xuEuboRzHTFFxACN0Q8p4IFZG0KmsKW1EFnOsZIUACoOvh7LQoABrwMAjK4ZF0YRsLuBy038RxuTk19k7MQksQCurOwCEKSVYkalOSSi9c492K4OTtFc6JXivXOY7+Ud6GWRPR7SBo0lAQxoS5kOFAyrDO+4v3Xai69ImVbgIwN0OQ0QZIYU4eJo7pgqGQgzFQTkg6ioGRQd+lsqxiJe6oQIoB3ChdIwf0GKqDgUWpThsKFxHnuZWMxhjtnIQkdcdNthXBL2imcCRZlWSO2vUF1KIXUEXViMpcRRaTHiRhr0BQRl1Og123ZTiJuLSORi7EmRSz8vLaZWTIaIBHXu7OoAYYOBnFUTXHAYpAoYEhZHk/Kcl5NZBJBIGQOhGwAqbifDEuE0PuNQOMKQTgjvK4KsN+hB3weoBq3SiNWOzkWkqeYQVdVBfJQOctpPUljuSxP8AG1fLTs1DE0bgHMWoqMIACS+40qMesfujC75xnetrSgUpSgUpSgUpSgUpSgUpSgUpSgUpSgUpSgUpSgVreG9nYLdg0aMCqGNA0sjiNCVJSJXYiNe6uy4HdX4CtlSgVVt+KxOAVkXvEhc90tjHhDY1dRuKtVrxwCHJbQ2SQxbmPksBgMTq6j3H3ZOKCc8Th/xotv8AxF/T9f1H81W4rcW7oYZiGSZWB2bQRqCHMi7LhmUZyCCRWR4BBgLy9gAMa39zFhnfcgk7/qastYodOVzo8OWO3fV/j/eRf4x0oqhai2tVkdXzqZOZIZJJpGONK6mYsxGOg6Df9auDikOM86PpnxjbfG++2+1QrwGAIUEeFJU4DMN1ORgg5G5J/qa+SdnoG2Mf5dPiYbai2OvxZv5oJzxSLf8AFQ6Rk4bOBq05OP12onFIj0lj3IHiHvOB1+NYRcGhXUAmz+IamIO4O4J+I/z+JqM9nrfOeUBkhtmYDI2zgH5fwKIlh4zC+dMqHClzvjCgkE7/AAKtn4YrIcUixkyKn6OdDDfG6vgjf9KxTg8Q20bYIwSxGCGGME9O+/8A7jWA4HDktoJJGCzO5J2xuS2c42+VBNHxKJsYljOTgDUMk5IwB8dj/FRScbhXrJjBYeFuoJGOnvKkD442zWUHB4kfWqYbJOdTHcqVzuf7px8gPhWMnBYmOWUscud3c4LjBxk7bUGcfFY2JAYkhWbGh84U6TgY3IOxHXO3Wozx2H+/0ztofOwyRjTnKg5I6gdcV9XgcI6IRhSo7790HroOe6SRnIwc7+81j/YMP9w7DA77jA0hNsHbKqFOOoGKKs2t8kuoo2oKxUkA4yPgT1/pU9V7SwSLOhdOrqMnHUnAB6DLHYbbmrFEKUpQ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s-IS"/>
          </a:p>
        </p:txBody>
      </p:sp>
      <p:sp>
        <p:nvSpPr>
          <p:cNvPr id="21510" name="AutoShape 6" descr="data:image/jpeg;base64,/9j/4AAQSkZJRgABAQAAAQABAAD/2wCEAAkGBhMQEBMRExAQEBUQEhIVFRAVEhYYExMXFxEWFB8WEhUXHCYeGBkjGRQVIS8gKCcqLC0sFx4xNTwrNSYrLikBCQoKDQwMFA8PFSkdHh4pKjUzKSspNTUsLzUtNTUtMSkqKSkpMCksKSspNSkpKSkzKSkrMzUyNSkpKy4pKSksKf/AABEIAM0A9gMBIgACEQEDEQH/xAAbAAEAAgMBAQAAAAAAAAAAAAAAAwQCBQYHAf/EAEMQAAIBAwIDBAgFAQUFCQAAAAECAwAEERIhBRMxBiIyshQzNEFRcXO0I0JhcpGBFVJTsdEWJJSzw0NiY4KEkpOhwf/EABoBAQEAAwEBAAAAAAAAAAAAAAABAgMEBgX/xAAxEQEAAgAEBAMGBQUAAAAAAAAAAQIDBBFxMTNBsSE0wQUSFDJh8BOBkaHRIkJRUuH/2gAMAwEAAhEDEQA/APbqiurpIo3kkZUSNWZ3Y4VVUZJJ+AAqWtL204O95w+5t4yNcsRCZOAWBDBWPuBK4/rVRa4Px+G7VjC5blkB1aOSN1JUMNUciqwBUgg4wR0rYV5/2jsru9TJ4WiK8yhlc273BC20oDyAyGJlErhRksVGWC5xjU/7JX+O5E6zScOWF7iSSI6JBw0RfgTpJzFJmGCjKyZzICDiivVqV5VP2PuRHGYrObKTyvHBKbQQoTHbrl4YnUQAtG5EkTl1IdsHmEVvO1vZ64mvVkjhMmUshDca0AtGivTLMxDMGGuIqMqCW06TtQdHJ2qtlhknLuI4ZuSz8mUgyc0Q6YwEzJ+IdGVBGQR7qs8J4xFdRmSF9aq7I2VZWR1OCro4DKw+BA6iuMl7IyR8Ikt4rYpI1+ZuVC8aOUHFRKpR9QUMLdUxkjGlRtjFUbTsVdOY9UTxKLriEymWZHmQyW8fKkumRjzHE66hgtgKmfDQenVHcXCxo0jsEVFZmY9FVRkkn4AA15VadjbpLURGzkcPJBzYpGtWAZLSVDNHGGEbapGQNJIWY416dSg1n/sXduArWxd5eGrBLJM8TqrjhnLHKlWTmA88ANGyuhOZAQcUHo3EePQW8aSyOQspVY9KPI8hZSwEccalmOATgDoCasWF/HcRJNE4kjkUMrjoQf8AL5HcVyT8JlSLhc8dnIDYFxJZK0KyASWzwlk/E5ZIYhsatwx9+1ay+4DeS3NpKbCKDlPZSFoWixEPTXkmQsz5U8thnlr+IWfJYBRQekUryiy7D3UUYzbEho7Q3EIeIm55fE5ZXjbL6WJgZR3jggBM+4W7Lsjci8t5TbzQxp6KYkWeFxaIksrPE8r5kAZWGUjBVg2jOEBAd/xbjMVqgkmYqrOkYwjuzO5wqqkaliSfgKz4ZxOO5jEsT60YsM4YEFWKlWVgCrAggggEYriYuxsy8K4fbKjRTJcWMtwyuhkRkK8yTWxKsygDHXwgAEDFaiTsPeZhVo5n5ZuRzEkg1c9r7m+mFpSTGZI9LalBddLLjBwQ9Psb9J0LxtrUPImcEd6ORomG49zow/pWVreJKCUYOFd0JG+HRijKf1DAg/KvMeM9k71wipa5Mc13LHKrxakZ+MPcDd5MRgwaWBQFyTpJUZBh4j2GuMPGlnIIxdcSciI2o5hnfVBKnMbC8tNSaiA8ZYFQd6D1K44hHG8UbNpadmWNcHvFY2kIyBgYVWO/wrK3vEkLhHDmJyjgflcKraT+uGU/1rguG9l7hOJxzSW7OUu7mRr4yRnXDJYmKNMatZ0t3caQBuR4jVS+7Hyiec/2fz4Wv5p3jUwAXKS2TJGQGcZMcxYkNjBfUuSKD0HjHGobSLnTyCKMMq6yCd2bSBgAnqf/ANq1NOqDLMqgsq5YgDUzBQMn3liAB7yRXD8X7J3d1aWFm7x/hWr+kzyAyqZfQ/RQuA6MxPPmYPnYoCd8CuXlkka/h9I1R3Ea8OjJDQPLHcG3dO4DKH5JkuAz8tJAQmcghgoex1FNdIjIrMFMrFEB6uwRpMD9dKMfkprhex3Z25tbO6XkyLM9tGqxSSRLHLOkDqzg25yAzFQZWYO2ATpIydZwfsZNHJDI9iWSG/ilWLFsGRG4dyWdUWQooFwsbEaix0Bu82aDupu11olz6K02mXVGmCkgQPIupEMunl6mBGF1ZNbO1ulkUsurAZ13RlOUcodmAOMg4PQjcZBzXB8c7O3U1xfQrbtyr+bh7C7MkQSJIFiLnRq5hfMZCjTjODkCtZ2g7K30oCpa6is19LHKHi1xtJxUzLu8gEYMIUhlGvJ0kqMgh6i86hlUsoZ86VJAZsDJ0jqcD4VnXizW/pU93HGheeeS9SPSYdTIOJRSN6Q/N5q6UhATWiBQdIJyudpxHsTdaXjS11Lnia2qLJEq2kkt4kkNwuXGhRGGxpyy4xjvVB6hc3SxqGbVgsi7KzHLuEGygnGWGT0A3OACalrzf/Zi7F1cMluQkt1bymV2i5jaOKQzHQ6PmWLkrIwEiB0ACKWG1bfsDwWa2e5EkBiR9DK8hjM7vrlLa2icrKBqXErKjsDhgdIxR2NKUohSleccK41eLNE2bu5cs3Ph9J4YYnGh/Z41kDphtJGTsoOdVB6PStLxbiMkUsZVlKGSGN00KdHMcL+K2vUCdShMLjPi2OVi4PxqRgGlZWWS0S67i45Weqde8MdCd+439A39Kp2F+0uCYJYgVDBnMRBzjbCSMc4Pw91XKBSlKBSlKBSlKBSlKBSsJnwrHKrhSdTeEYHVum1cjJ2nmCa0kimXMnLI5YeYqsOFKF8hWZ3AwC2OXtv3g7GlaW74wfSBGk1uQ8EzKuoatSSRjJOrHRpNsflOem1jgvEmmVtYwy6cjGAARge/O5Vjg4IDD5kNlSlKBXwoM5wMj343/mvtKBSlKBSlKD4EAJOBk9T7z8/jX2lKBSlKBSlKBXm3Z23U3drOyyrHI8ht5ha2MSyloJThjCxmVSms4IHQZwdq9Gmk0qWCs+kE6VxqbAzhckDJ6bkV5hwC/jtXW5MNtIWLapE4bJFeSI8Us3NDyMqsumJyXA72gjBJFFelyWEbOJGijZ16SFFLjGejEZHU/wAmq95ZxxwzlI0QvHIWKqBqOht2wNzuf5q8rAgEbgjIPxBqvxT1Ev0pPIaIy4f6mP6aeUVPUHD/AFMf008oqegUpSgUpSgUpSgUqt/acXf/ABovwgTJ31/DAzkvv3QMHc/Cvs/EIk065Y01+HU6jV08OTv1H8igmlPdPyP+VeeQ8QmKqTPPkqp9a/Ur86743Csp0urd1ujA9Nj0/WvO7fwJ+xfKKxs+r7OpW0396Inh6rXp8v8Ajz//ACv/AK1uOy13I0zK0kjjlk4ZywzrUZGT+prQVuuyXtDfSPnSpHF15zCpXAtMViOHT6uupSlZvPlKUoFKUoFKUoFKUoFKUoFKUoFcBYWfDLl1C2U0YmkKJJrZFfXbmYYEcuVR4uYACBgF1IXUQ3eTIWUqGKEggOuNS5GNS5BGR13BFeUR2d1C5dbNorgszNcQ2dqJNfJl1RoFZ8xtNyO/pVmUyZIAJBXecSvytzHFHcqHJh/3bEYVY9eGaQt3ssuVQKQdQGxAYipwviUkkMySyiVjaiTUkkTxjUrggGONNJyDgEtsNjsa6RYQcMyJqAG+AcH9D86h4jGFgmwAMxyE4GMnQdz8TQQ8GllMaB4kReUmGEuok6RsRoGNv1rY1Bw/1Mf008oqeiFKUoFKUoFKUoOJ4nPE8syy3ATSzqgjgkIQa9RVlKFWy4VmYHdkXoMg204/BphRpyywshOIJRzAkWBqGnAIlw/w7q1zvFvaJ/rSec1VrHV97C9mYV8OtptPjEffB1vCr6DnERzH8VWAj5UoHdRiqhnGwCD49QcbHA5638CfsXyis+A+1Q/OT7eWsLfwJ+xfKKktuBgVwMW9azr4R6s63XZL2hvpHzpWlrddkvaG+kfOlSOK53y9vy7uupSlbHmylKUClKUClKUClKUClKUClKUCuI7O9hIY5re7glgdEBOsWqCaU6JIsmYHIyrLrBBJdM7aiK7evNeynD3W+XPDo4pEldpJBZrGsStbnPLnDHWeb3Qdy6uSce4r0qq3FPUS/Sk8hrT8WvwLuOJLhlkLQnllwsSpr3Gk+seQZUDcjY93G9Xht27xSZkeTNlqnDHPKuCG1IB+Q+LKe7QuwzuHScP9TH9NPKKnrXcGablpzFhC8pMFHYtnSOoZQMYzWxohSlKBSlKBSlKDzLi3tE/1pPOaq1a4t7RP9aTzmqtYPY5fk02jsv8AAfaofnJ9vLWFv4E/YvlFZ8B9qh+cn28tYW/gT9i+UU6NM+YttX1Z1tuzLkSyFV1sIWwmQNR1ptk7D51qantD3ZhsdUIUg5wQ08SHoR7mNSOLTnI1wLRt3dLD2m1f9kMKyB2EmVxJcNArRHT+IpZGJPd2G2anvONNHNyuSW1KWQhjlsFQSQFOB3j0Jbuk4xvXNLIw0nIOjGnIJxhtQB1E6grbgHOk7jFFdgc5B2I3XI3TQSATgMV2LdSPfuay1fH+Cxfo7DhvEVnTWuwz0yCf/MB0z/lirVabszIWSUnTnm4yBjPcRunzZv5rc1k5LVmtprPQpSlGJSlKBSlKBSlKBSlKBXAWPYmSCWExT8KSaIu4cWbi4mGlo25zi4DSjv8AeJ6sATXf15X2Pa2N3b6SxcTFYwZoGmSNbOQokiIgZFXXNrGSeYw1kknBXqlVuKeol+lJ5DVmq3FPUS/Sk8hojLh/qY/pp5RU9QcP9TH9NPKKnoFKUoFKUoFKUoPMuLe0T/Wk85qrVri3tE/1pPOaq1g9jl+TTaOy/wAB9qh+cn28tYW/gT9i+UVnwH2qH5yfby1hb+BP2L5RTo0z5i21fVnU9r0l/ZH9zDUFT2vSX9kf3MNSGvM8qd47wmr7XyvtQb/sr4Jfq/8ARjrd1pOyvgl+r/0Y63dbI4PP5jm23KUpVaClKUClKUClKUClKUCvNOzPEGe/iJvbeSQs8brEWKzIsMjM7HkqGdpCpAzhEjABbJz6XXnHZ3QbqzCxzK8ZlEtrm60W2mOQRs5kTQxRWMXXB1JpyFFFdbxacrdWp1T4DtrRUcxaTDKAz6FwTr0DvHbY4GSa13CFdYZ0YySD0YFpXSdDzNLgoVmdsn3krgDP6iurqtxT1Ev0pPIaCvwaOYRpzJImXlJgJEyEHSOrGRsjGfdWxqDh/qY/pp5RU9EKUpQKUpQKUpQeZcW9on+tJ5zVWrXFvaJ/rSec1VrB7HL8mm0dl/gPtUPzk+3lrC38CfsXyis+A+1Q/OT7eWsLfwJ+xfKKdGmfMW2r6s6ntekv7I/uYagqe16S/sj+5hqQ15nlTvHeE1fa+V9qC/a3Lx2V06PodWYq2nUdXIjwAvvJOAOvXoavnih9KXEpeJgdS6PB3AVYDQG0k/n1EZbTj3jTwDKY93Pfb/00dSchfgKz1fIvl5xL2nXrKa24jdkyfn5fLz3Vw0hkkVo49KZCYCHDd5Qckj39Dw2cvErHOcYJIAJIOM4G2DjP9a5j0df7orouBn/d4/kfMasTq58XBnDiJmV6lKVXOUpSgUpSgUpSgq8ThleIiGRYpMoVdk1rs4Yqy5BwwBU4II1ZG9cn2Y7T3MksEc01u4cEcxbO7jWZhGzfgTviJ/CW2GCAdNdtXFcAawM8bRLeD8QrbiWSc26loDIGgjdyqK0RfSdI2BAxkZK7Wq3FPUS/Sk8hrW8aU+kWrhJ2McjFiqu0aq1vOmSo2J1sn64/TNa/htk6RSExvHiy0Tlhjm3ADZcH858WX/NrXc4wA6Th/qY/pp5RU9a7g0EixoXm5gMSYXlquO6N8g1saIUpSgUpSgUpSg8y4t7RP9aTzmqtWuLe0T/Wk85qrWD2OX5NNo7L/AfaofnJ9vLWFv4E/YvlFZ8B9qh+cn28tYW/gT9i+UU6NM+YttX1Z1Pa9Jf2R/cw1BU9r0l/ZH9zDUhrzPKneO8Jq+18r7UE9t4B9d/t4qnqC28A+u/28VT1XFXjbeQVveBezx/JvOa0Qre8C9nj+Tec1aubN/LC/SlKzfOKUpQKUpQKUpQYTISrAMUJBAcAEqSPEAdjjrvXk0NvPA/NWxeGfUzGaLh8mlG5EuqJIy8iYMvITmqF1LI+MAEj1e7uliRpHJCoMsQCSAP0UEn+gry7sna2xvLOWCQTM2pnb0OUT59HlBaWVmKBWBTUdyZPDs+0V6pGSQMjBwMj4H4VBxT1Ev0pPIas1T4hMrQTaWVsRSZwQcdxuuKqJeH+pj+mnlFT1Bw/1Mf008oqegUpSgVDPexoyq8iIz7KrMAW3A7oPXcj+RU1cz2m4hEkyBpuU6oDqCzllVpAcry+4xPLYYYf/WQTKtLXnSsaz9G/fiEasUMsYYLqKFwGAxnJGc4qSOZW8LK2MdCD1Ab3foQfkRXEzcXtpJhI0+AG5hRYrkBpfR2gzjTt3SNwfyjbPeN3hHaS1gBT0hmUkaRyJRg5OSe5tnIGPcFFG34fG/0n9Jc9xb2if60nnNVatcW9on+tJ5zVWsHqsvyabR2X+A+1Q/OT7eWsLfwJ+xfKKz4D7VD85Pt5awt/An7F8op0aZ8xbavqzqe16S/sj+5hqCp7XpL+yP7mGpDXmeVO8d4TV9r5X2oJ7bwD67/bxVPUFt4B9d/t4qnquKvG28grecFcC3jyQNj1OPztWjFY3UXMghCKWkRJCpwSELswV2HLYMAUO36e/NWrmzfyw60uM4yMnOB7zj4V9Brk+I2hnnVyrqCUDsEcnTG8myfh6l1q+CA2O8fh37nCZTBrL69JGrPKkyu2cZ0DZe9+nQgDes3z9JdBSlKIUpSgUpSgV532Qnb0iINPzSHkQyf2neOsjCIt3Ld4VhbKkMADpwCVzpr0SvNey0SC6ttMc+vXKZbVvS+VZYhZY2QyKIzpX8LqQdYKYAor0quX4Zw14IZl5bRxi104k5JdnVHBKtCBldON2wSd8DfPUVW4p6iX6UnkNEV+DWjJGhM8soMSd1xFgd0bjRGp/Tr762NQcP8AUx/TTyip6BSlKBXnfb32wfQi88teiV53299sH0IvPLR9T2V5qu0ucoOo+Y/zpQdR8x/nR6zE+S2zdcW9on+tL5zVWrXFvaJ/rS+c1VrBwZfk02jsv8B9qh+cn28tYW/gT9i+UVnwH2qH5yfby1hb+BP2L5RTo0z5i21fVnU9r0l/ZH9zDUFT2vSX9kf3MNSGvM8qd47wmr7XyvtQT23gH13+3iqeoLbwD67/AG8VT1XFXjbeQVd4R0H0o/8Amz1SFXeD9B9KP/mz1Yacx/a2NV7/ANTJ9OTyGrFQX/qZPpyeQ1XNPBtaUpWTkKUpQKUpQK8y7GcUT0qKFJJxiV19E9NL8lDbtJmaDlKE0tqRlyAjaQC1dz2ngme1kSDVzG0AaZBG5XmrrCSHwMY9YDe4mtR2UW8hZopLWQQtIzJLJerPJEnKXuMTl5BzA2MnYOB7qK6uqF5exyQzhJEcpHIGCsG0nQ2zYOx2P8VfIrRcG4M6aRKqBY7VLbutnmhfznYaRjoOo1t8yRteH+pj+mnlFWK1qcBQAAS3QAAAHpMnQf1rL+xF/wAa6/4iT/Wg2Fc7w20mRHV4pm1wxK4Eq5aVVk5kqtzAQHygByCSPy9a+8Z7OWzIDO11Iqk4HOnbB0nJCoSegNa2PsfwxtekTHQCxImuCCASCU37+CCO7nfajbWMPT+qZ/T/ALC1b8NuVQEB8hn7hbA0c3WqhQ50+Lw6j3UxkZ01o+3ntYz15EXnlrY2/ZLhjsEUTZYkYMtwMMNWUJJwH7jHSd8KTV297K2ScsSekdEjQmacqqhgqqWBwoy4AyffR15XHwsvjRfxnj0j+Xn9B1HzH+ddxH2a4e0ZkAuCqkA4e4LbqGHd8WNJBzjGDms7XspYSnSnOJwSDzpwGAIBKMThsEgHGcE70fXt7YwZrMe7b9v5c9xb2if60vnNVa7C97PWSPiRptbhpPXTEnDDJ2PUlgAOpPTOKxbs5YhEctMBI4jX8abJcvo0lc5BDAg5G2DnGKx0c2F7TwqYdazWfCI++LQcB9qh+cn28tYW/gT9i+UV03DeztnJ+JE0+UOzc6ZSNSbEaiDgq2x6HNRHhFiupdVx+G2ggPcHcBtlx4sBGJxnAU00a59oYf4s30nxiP21+v1aGp7XpL+yP7mGtzLweyU4Lz+rEmRLMRoOcHIyN8bDqdviKsWvZm1kXWjT4OQfxpRur7hgSCCGTofeKmjHFz+HenuxE9O+7SUrZpZWR04kuO+cA658HdRnJ/Ll0Grp3hWcnDbMMya7kspwQrztk4zpXSDqIAJIGcYPwOHunx+H/ifv81G28A+u/wBvFU9bBOz1vo5ivcMpGsFZpWzlANSqCc5UDoKht7K1kZVWS4y/hy8wzsxxlsYOFY4O5Az03po54zVYmfCfGVUVd4P0H0o/+bPUJt7QHSZLpSG0kFrgYI0bnI2X8RO907wq3NwuC3XUZLlQSFGJZWJ8TAADJ97H+asQ14uPW+mkLlV7/wBTJ9OTyGoV9HIc+kXGI0Zy3MlxpXxFT0YA7HGcHY1ii28p5fOuSX1LpLzDfvgqxIGlsI+x32qtX4kN9Stf/Yi/411/xEn+tP7EX/Guv+Ik/wBarQumdQ4TPeZWYL8QpUE/0Lr/ADWdU7XhKRvzNUrsFKgvK74BKkgBjgZKr/FXKBSlKBSlKBSlKBSlKCtxCxEyaC7qCRnTp7w/utqBBU+8Y36dMiq44EgLENICwfSwYZj1sWYx7bEsxO+fdjAAFbGlBrbfgEaPG+7GIEKSE/74ySqgk4kcdcb5671NxDhaz6NZbCMG0jGCQQRnIJHTqCDgkdDVylBrB2ejCMupzqwC7aGJUKFCkMpUrpUbFT8eu9SWPBI4XMig6ioTJwSBt78ZYnSpJYk7VfpQa+84HFK/MbWHxjIdh06HTnSSDgjbrWLdnoSFyH1K+vWHZWLc1ZiW0kA5dQcYx8MVyPG7uT+1UuRFIY7Ka2tWl1LoUXCsJAVLaj3rm0OQCByt8Vqou1l04eUXa5zHGymRE5KvesrzLHoISMRiFNcisULH9dUV6TwzhKW4YIPGQScKOgCgYUAYAHwqGXgKM5k1SK2SVZdIKatWdPd3yGbxZxnbFc9d8flXh1s7XGmSeYR+kJpVCuZSGaSWLSgZUXvCM6mICjvAiDsPxKSa65k07cy44bYSCEhFVjmYOyJpB7rAZwdjKc/lC0dNJ2ehbGAVVVKhRpKjuOme8pJ7sjbE433FXLGxWGMRqNgWO+NyzFiTgAbknoAK8h4eUWx1WyLqThV/6biMGNnwDEJ1I0PLq17EE6dWdjW/4l2xuEuboRzHTFFxACN0Q8p4IFZG0KmsKW1EFnOsZIUACoOvh7LQoABrwMAjK4ZF0YRsLuBy038RxuTk19k7MQksQCurOwCEKSVYkalOSSi9c492K4OTtFc6JXivXOY7+Ud6GWRPR7SBo0lAQxoS5kOFAyrDO+4v3Xai69ImVbgIwN0OQ0QZIYU4eJo7pgqGQgzFQTkg6ioGRQd+lsqxiJe6oQIoB3ChdIwf0GKqDgUWpThsKFxHnuZWMxhjtnIQkdcdNthXBL2imcCRZlWSO2vUF1KIXUEXViMpcRRaTHiRhr0BQRl1Og123ZTiJuLSORi7EmRSz8vLaZWTIaIBHXu7OoAYYOBnFUTXHAYpAoYEhZHk/Kcl5NZBJBIGQOhGwAqbifDEuE0PuNQOMKQTgjvK4KsN+hB3weoBq3SiNWOzkWkqeYQVdVBfJQOctpPUljuSxP8AG1fLTs1DE0bgHMWoqMIACS+40qMesfujC75xnetrSgUpSgUpSgUpSgUpSgUpSgUpSgUpSgUpSgUpSgVreG9nYLdg0aMCqGNA0sjiNCVJSJXYiNe6uy4HdX4CtlSgVVt+KxOAVkXvEhc90tjHhDY1dRuKtVrxwCHJbQ2SQxbmPksBgMTq6j3H3ZOKCc8Th/xotv8AxF/T9f1H81W4rcW7oYZiGSZWB2bQRqCHMi7LhmUZyCCRWR4BBgLy9gAMa39zFhnfcgk7/qastYodOVzo8OWO3fV/j/eRf4x0oqhai2tVkdXzqZOZIZJJpGONK6mYsxGOg6Df9auDikOM86PpnxjbfG++2+1QrwGAIUEeFJU4DMN1ORgg5G5J/qa+SdnoG2Mf5dPiYbai2OvxZv5oJzxSLf8AFQ6Rk4bOBq05OP12onFIj0lj3IHiHvOB1+NYRcGhXUAmz+IamIO4O4J+I/z+JqM9nrfOeUBkhtmYDI2zgH5fwKIlh4zC+dMqHClzvjCgkE7/AAKtn4YrIcUixkyKn6OdDDfG6vgjf9KxTg8Q20bYIwSxGCGGME9O+/8A7jWA4HDktoJJGCzO5J2xuS2c42+VBNHxKJsYljOTgDUMk5IwB8dj/FRScbhXrJjBYeFuoJGOnvKkD442zWUHB4kfWqYbJOdTHcqVzuf7px8gPhWMnBYmOWUscud3c4LjBxk7bUGcfFY2JAYkhWbGh84U6TgY3IOxHXO3Wozx2H+/0ztofOwyRjTnKg5I6gdcV9XgcI6IRhSo7790HroOe6SRnIwc7+81j/YMP9w7DA77jA0hNsHbKqFOOoGKKs2t8kuoo2oKxUkA4yPgT1/pU9V7SwSLOhdOrqMnHUnAB6DLHYbbmrFEKUpQ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s-IS"/>
          </a:p>
        </p:txBody>
      </p:sp>
      <p:sp>
        <p:nvSpPr>
          <p:cNvPr id="21512" name="AutoShape 8" descr="data:image/jpeg;base64,/9j/4AAQSkZJRgABAQAAAQABAAD/2wCEAAkGBhMQEBMRExAQEBUQEhIVFRAVEhYYExMXFxEWFB8WEhUXHCYeGBkjGRQVIS8gKCcqLC0sFx4xNTwrNSYrLikBCQoKDQwMFA8PFSkdHh4pKjUzKSspNTUsLzUtNTUtMSkqKSkpMCksKSspNSkpKSkzKSkrMzUyNSkpKy4pKSksKf/AABEIAM0A9gMBIgACEQEDEQH/xAAbAAEAAgMBAQAAAAAAAAAAAAAAAwQCBQYHAf/EAEMQAAIBAwIDBAgFAQUFCQAAAAECAwAEERIhBRMxBiIyshQzNEFRcXO0I0JhcpGBFVJTsdEWJJSzw0NiY4KEkpOhwf/EABoBAQEAAwEBAAAAAAAAAAAAAAABAgMEBgX/xAAxEQEAAgAEBAMGBQUAAAAAAAAAAQIDBBFxMTNBsSE0wQUSFDJh8BOBkaHRIkJRUuH/2gAMAwEAAhEDEQA/APbqiurpIo3kkZUSNWZ3Y4VVUZJJ+AAqWtL204O95w+5t4yNcsRCZOAWBDBWPuBK4/rVRa4Px+G7VjC5blkB1aOSN1JUMNUciqwBUgg4wR0rYV5/2jsru9TJ4WiK8yhlc273BC20oDyAyGJlErhRksVGWC5xjU/7JX+O5E6zScOWF7iSSI6JBw0RfgTpJzFJmGCjKyZzICDiivVqV5VP2PuRHGYrObKTyvHBKbQQoTHbrl4YnUQAtG5EkTl1IdsHmEVvO1vZ64mvVkjhMmUshDca0AtGivTLMxDMGGuIqMqCW06TtQdHJ2qtlhknLuI4ZuSz8mUgyc0Q6YwEzJ+IdGVBGQR7qs8J4xFdRmSF9aq7I2VZWR1OCro4DKw+BA6iuMl7IyR8Ikt4rYpI1+ZuVC8aOUHFRKpR9QUMLdUxkjGlRtjFUbTsVdOY9UTxKLriEymWZHmQyW8fKkumRjzHE66hgtgKmfDQenVHcXCxo0jsEVFZmY9FVRkkn4AA15VadjbpLURGzkcPJBzYpGtWAZLSVDNHGGEbapGQNJIWY416dSg1n/sXduArWxd5eGrBLJM8TqrjhnLHKlWTmA88ANGyuhOZAQcUHo3EePQW8aSyOQspVY9KPI8hZSwEccalmOATgDoCasWF/HcRJNE4kjkUMrjoQf8AL5HcVyT8JlSLhc8dnIDYFxJZK0KyASWzwlk/E5ZIYhsatwx9+1ay+4DeS3NpKbCKDlPZSFoWixEPTXkmQsz5U8thnlr+IWfJYBRQekUryiy7D3UUYzbEho7Q3EIeIm55fE5ZXjbL6WJgZR3jggBM+4W7Lsjci8t5TbzQxp6KYkWeFxaIksrPE8r5kAZWGUjBVg2jOEBAd/xbjMVqgkmYqrOkYwjuzO5wqqkaliSfgKz4ZxOO5jEsT60YsM4YEFWKlWVgCrAggggEYriYuxsy8K4fbKjRTJcWMtwyuhkRkK8yTWxKsygDHXwgAEDFaiTsPeZhVo5n5ZuRzEkg1c9r7m+mFpSTGZI9LalBddLLjBwQ9Psb9J0LxtrUPImcEd6ORomG49zow/pWVreJKCUYOFd0JG+HRijKf1DAg/KvMeM9k71wipa5Mc13LHKrxakZ+MPcDd5MRgwaWBQFyTpJUZBh4j2GuMPGlnIIxdcSciI2o5hnfVBKnMbC8tNSaiA8ZYFQd6D1K44hHG8UbNpadmWNcHvFY2kIyBgYVWO/wrK3vEkLhHDmJyjgflcKraT+uGU/1rguG9l7hOJxzSW7OUu7mRr4yRnXDJYmKNMatZ0t3caQBuR4jVS+7Hyiec/2fz4Wv5p3jUwAXKS2TJGQGcZMcxYkNjBfUuSKD0HjHGobSLnTyCKMMq6yCd2bSBgAnqf/ANq1NOqDLMqgsq5YgDUzBQMn3liAB7yRXD8X7J3d1aWFm7x/hWr+kzyAyqZfQ/RQuA6MxPPmYPnYoCd8CuXlkka/h9I1R3Ea8OjJDQPLHcG3dO4DKH5JkuAz8tJAQmcghgoex1FNdIjIrMFMrFEB6uwRpMD9dKMfkprhex3Z25tbO6XkyLM9tGqxSSRLHLOkDqzg25yAzFQZWYO2ATpIydZwfsZNHJDI9iWSG/ilWLFsGRG4dyWdUWQooFwsbEaix0Bu82aDupu11olz6K02mXVGmCkgQPIupEMunl6mBGF1ZNbO1ulkUsurAZ13RlOUcodmAOMg4PQjcZBzXB8c7O3U1xfQrbtyr+bh7C7MkQSJIFiLnRq5hfMZCjTjODkCtZ2g7K30oCpa6is19LHKHi1xtJxUzLu8gEYMIUhlGvJ0kqMgh6i86hlUsoZ86VJAZsDJ0jqcD4VnXizW/pU93HGheeeS9SPSYdTIOJRSN6Q/N5q6UhATWiBQdIJyudpxHsTdaXjS11Lnia2qLJEq2kkt4kkNwuXGhRGGxpyy4xjvVB6hc3SxqGbVgsi7KzHLuEGygnGWGT0A3OACalrzf/Zi7F1cMluQkt1bymV2i5jaOKQzHQ6PmWLkrIwEiB0ACKWG1bfsDwWa2e5EkBiR9DK8hjM7vrlLa2icrKBqXErKjsDhgdIxR2NKUohSleccK41eLNE2bu5cs3Ph9J4YYnGh/Z41kDphtJGTsoOdVB6PStLxbiMkUsZVlKGSGN00KdHMcL+K2vUCdShMLjPi2OVi4PxqRgGlZWWS0S67i45Weqde8MdCd+439A39Kp2F+0uCYJYgVDBnMRBzjbCSMc4Pw91XKBSlKBSlKBSlKBSlKBSsJnwrHKrhSdTeEYHVum1cjJ2nmCa0kimXMnLI5YeYqsOFKF8hWZ3AwC2OXtv3g7GlaW74wfSBGk1uQ8EzKuoatSSRjJOrHRpNsflOem1jgvEmmVtYwy6cjGAARge/O5Vjg4IDD5kNlSlKBXwoM5wMj343/mvtKBSlKBSlKD4EAJOBk9T7z8/jX2lKBSlKBSlKBXm3Z23U3drOyyrHI8ht5ha2MSyloJThjCxmVSms4IHQZwdq9Gmk0qWCs+kE6VxqbAzhckDJ6bkV5hwC/jtXW5MNtIWLapE4bJFeSI8Us3NDyMqsumJyXA72gjBJFFelyWEbOJGijZ16SFFLjGejEZHU/wAmq95ZxxwzlI0QvHIWKqBqOht2wNzuf5q8rAgEbgjIPxBqvxT1Ev0pPIaIy4f6mP6aeUVPUHD/AFMf008oqegUpSgUpSgUpSgUqt/acXf/ABovwgTJ31/DAzkvv3QMHc/Cvs/EIk065Y01+HU6jV08OTv1H8igmlPdPyP+VeeQ8QmKqTPPkqp9a/Ur86743Csp0urd1ujA9Nj0/WvO7fwJ+xfKKxs+r7OpW0396Inh6rXp8v8Ajz//ACv/AK1uOy13I0zK0kjjlk4ZywzrUZGT+prQVuuyXtDfSPnSpHF15zCpXAtMViOHT6uupSlZvPlKUoFKUoFKUoFKUoFKUoFKUoFcBYWfDLl1C2U0YmkKJJrZFfXbmYYEcuVR4uYACBgF1IXUQ3eTIWUqGKEggOuNS5GNS5BGR13BFeUR2d1C5dbNorgszNcQ2dqJNfJl1RoFZ8xtNyO/pVmUyZIAJBXecSvytzHFHcqHJh/3bEYVY9eGaQt3ssuVQKQdQGxAYipwviUkkMySyiVjaiTUkkTxjUrggGONNJyDgEtsNjsa6RYQcMyJqAG+AcH9D86h4jGFgmwAMxyE4GMnQdz8TQQ8GllMaB4kReUmGEuok6RsRoGNv1rY1Bw/1Mf008oqeiFKUoFKUoFKUoOJ4nPE8syy3ATSzqgjgkIQa9RVlKFWy4VmYHdkXoMg204/BphRpyywshOIJRzAkWBqGnAIlw/w7q1zvFvaJ/rSec1VrHV97C9mYV8OtptPjEffB1vCr6DnERzH8VWAj5UoHdRiqhnGwCD49QcbHA5638CfsXyis+A+1Q/OT7eWsLfwJ+xfKKktuBgVwMW9azr4R6s63XZL2hvpHzpWlrddkvaG+kfOlSOK53y9vy7uupSlbHmylKUClKUClKUClKUClKUClKUCuI7O9hIY5re7glgdEBOsWqCaU6JIsmYHIyrLrBBJdM7aiK7evNeynD3W+XPDo4pEldpJBZrGsStbnPLnDHWeb3Qdy6uSce4r0qq3FPUS/Sk8hrT8WvwLuOJLhlkLQnllwsSpr3Gk+seQZUDcjY93G9Xht27xSZkeTNlqnDHPKuCG1IB+Q+LKe7QuwzuHScP9TH9NPKKnrXcGablpzFhC8pMFHYtnSOoZQMYzWxohSlKBSlKBSlKDzLi3tE/1pPOaq1a4t7RP9aTzmqtYPY5fk02jsv8AAfaofnJ9vLWFv4E/YvlFZ8B9qh+cn28tYW/gT9i+UU6NM+YttX1Z1tuzLkSyFV1sIWwmQNR1ptk7D51qantD3ZhsdUIUg5wQ08SHoR7mNSOLTnI1wLRt3dLD2m1f9kMKyB2EmVxJcNArRHT+IpZGJPd2G2anvONNHNyuSW1KWQhjlsFQSQFOB3j0Jbuk4xvXNLIw0nIOjGnIJxhtQB1E6grbgHOk7jFFdgc5B2I3XI3TQSATgMV2LdSPfuay1fH+Cxfo7DhvEVnTWuwz0yCf/MB0z/lirVabszIWSUnTnm4yBjPcRunzZv5rc1k5LVmtprPQpSlGJSlKBSlKBSlKBSlKBXAWPYmSCWExT8KSaIu4cWbi4mGlo25zi4DSjv8AeJ6sATXf15X2Pa2N3b6SxcTFYwZoGmSNbOQokiIgZFXXNrGSeYw1kknBXqlVuKeol+lJ5DVmq3FPUS/Sk8hojLh/qY/pp5RU9QcP9TH9NPKKnoFKUoFKUoFKUoPMuLe0T/Wk85qrVri3tE/1pPOaq1g9jl+TTaOy/wAB9qh+cn28tYW/gT9i+UVnwH2qH5yfby1hb+BP2L5RTo0z5i21fVnU9r0l/ZH9zDUFT2vSX9kf3MNSGvM8qd47wmr7XyvtQb/sr4Jfq/8ARjrd1pOyvgl+r/0Y63dbI4PP5jm23KUpVaClKUClKUClKUClKUCvNOzPEGe/iJvbeSQs8brEWKzIsMjM7HkqGdpCpAzhEjABbJz6XXnHZ3QbqzCxzK8ZlEtrm60W2mOQRs5kTQxRWMXXB1JpyFFFdbxacrdWp1T4DtrRUcxaTDKAz6FwTr0DvHbY4GSa13CFdYZ0YySD0YFpXSdDzNLgoVmdsn3krgDP6iurqtxT1Ev0pPIaCvwaOYRpzJImXlJgJEyEHSOrGRsjGfdWxqDh/qY/pp5RU9EKUpQKUpQKUpQeZcW9on+tJ5zVWrXFvaJ/rSec1VrB7HL8mm0dl/gPtUPzk+3lrC38CfsXyis+A+1Q/OT7eWsLfwJ+xfKKdGmfMW2r6s6ntekv7I/uYagqe16S/sj+5hqQ15nlTvHeE1fa+V9qC/a3Lx2V06PodWYq2nUdXIjwAvvJOAOvXoavnih9KXEpeJgdS6PB3AVYDQG0k/n1EZbTj3jTwDKY93Pfb/00dSchfgKz1fIvl5xL2nXrKa24jdkyfn5fLz3Vw0hkkVo49KZCYCHDd5Qckj39Dw2cvErHOcYJIAJIOM4G2DjP9a5j0df7orouBn/d4/kfMasTq58XBnDiJmV6lKVXOUpSgUpSgUpSgq8ThleIiGRYpMoVdk1rs4Yqy5BwwBU4II1ZG9cn2Y7T3MksEc01u4cEcxbO7jWZhGzfgTviJ/CW2GCAdNdtXFcAawM8bRLeD8QrbiWSc26loDIGgjdyqK0RfSdI2BAxkZK7Wq3FPUS/Sk8hrW8aU+kWrhJ2McjFiqu0aq1vOmSo2J1sn64/TNa/htk6RSExvHiy0Tlhjm3ADZcH858WX/NrXc4wA6Th/qY/pp5RU9a7g0EixoXm5gMSYXlquO6N8g1saIUpSgUpSgUpSg8y4t7RP9aTzmqtWuLe0T/Wk85qrWD2OX5NNo7L/AfaofnJ9vLWFv4E/YvlFZ8B9qh+cn28tYW/gT9i+UU6NM+YttX1Z1Pa9Jf2R/cw1BU9r0l/ZH9zDUhrzPKneO8Jq+18r7UE9t4B9d/t4qnqC28A+u/28VT1XFXjbeQVveBezx/JvOa0Qre8C9nj+Tec1aubN/LC/SlKzfOKUpQKUpQKUpQYTISrAMUJBAcAEqSPEAdjjrvXk0NvPA/NWxeGfUzGaLh8mlG5EuqJIy8iYMvITmqF1LI+MAEj1e7uliRpHJCoMsQCSAP0UEn+gry7sna2xvLOWCQTM2pnb0OUT59HlBaWVmKBWBTUdyZPDs+0V6pGSQMjBwMj4H4VBxT1Ev0pPIas1T4hMrQTaWVsRSZwQcdxuuKqJeH+pj+mnlFT1Bw/1Mf008oqegUpSgVDPexoyq8iIz7KrMAW3A7oPXcj+RU1cz2m4hEkyBpuU6oDqCzllVpAcry+4xPLYYYf/WQTKtLXnSsaz9G/fiEasUMsYYLqKFwGAxnJGc4qSOZW8LK2MdCD1Ab3foQfkRXEzcXtpJhI0+AG5hRYrkBpfR2gzjTt3SNwfyjbPeN3hHaS1gBT0hmUkaRyJRg5OSe5tnIGPcFFG34fG/0n9Jc9xb2if60nnNVatcW9on+tJ5zVWsHqsvyabR2X+A+1Q/OT7eWsLfwJ+xfKKz4D7VD85Pt5awt/An7F8op0aZ8xbavqzqe16S/sj+5hqCp7XpL+yP7mGpDXmeVO8d4TV9r5X2oJ7bwD67/bxVPUFt4B9d/t4qnquKvG28grecFcC3jyQNj1OPztWjFY3UXMghCKWkRJCpwSELswV2HLYMAUO36e/NWrmzfyw60uM4yMnOB7zj4V9Brk+I2hnnVyrqCUDsEcnTG8myfh6l1q+CA2O8fh37nCZTBrL69JGrPKkyu2cZ0DZe9+nQgDes3z9JdBSlKIUpSgUpSgV532Qnb0iINPzSHkQyf2neOsjCIt3Ld4VhbKkMADpwCVzpr0SvNey0SC6ttMc+vXKZbVvS+VZYhZY2QyKIzpX8LqQdYKYAor0quX4Zw14IZl5bRxi104k5JdnVHBKtCBldON2wSd8DfPUVW4p6iX6UnkNEV+DWjJGhM8soMSd1xFgd0bjRGp/Tr762NQcP8AUx/TTyip6BSlKBXnfb32wfQi88teiV53299sH0IvPLR9T2V5qu0ucoOo+Y/zpQdR8x/nR6zE+S2zdcW9on+tL5zVWrXFvaJ/rS+c1VrBwZfk02jsv8B9qh+cn28tYW/gT9i+UVnwH2qH5yfby1hb+BP2L5RTo0z5i21fVnU9r0l/ZH9zDUFT2vSX9kf3MNSGvM8qd47wmr7XyvtQT23gH13+3iqeoLbwD67/AG8VT1XFXjbeQVd4R0H0o/8Amz1SFXeD9B9KP/mz1Yacx/a2NV7/ANTJ9OTyGrFQX/qZPpyeQ1XNPBtaUpWTkKUpQKUpQK8y7GcUT0qKFJJxiV19E9NL8lDbtJmaDlKE0tqRlyAjaQC1dz2ngme1kSDVzG0AaZBG5XmrrCSHwMY9YDe4mtR2UW8hZopLWQQtIzJLJerPJEnKXuMTl5BzA2MnYOB7qK6uqF5exyQzhJEcpHIGCsG0nQ2zYOx2P8VfIrRcG4M6aRKqBY7VLbutnmhfznYaRjoOo1t8yRteH+pj+mnlFWK1qcBQAAS3QAAAHpMnQf1rL+xF/wAa6/4iT/Wg2Fc7w20mRHV4pm1wxK4Eq5aVVk5kqtzAQHygByCSPy9a+8Z7OWzIDO11Iqk4HOnbB0nJCoSegNa2PsfwxtekTHQCxImuCCASCU37+CCO7nfajbWMPT+qZ/T/ALC1b8NuVQEB8hn7hbA0c3WqhQ50+Lw6j3UxkZ01o+3ntYz15EXnlrY2/ZLhjsEUTZYkYMtwMMNWUJJwH7jHSd8KTV297K2ScsSekdEjQmacqqhgqqWBwoy4AyffR15XHwsvjRfxnj0j+Xn9B1HzH+ddxH2a4e0ZkAuCqkA4e4LbqGHd8WNJBzjGDms7XspYSnSnOJwSDzpwGAIBKMThsEgHGcE70fXt7YwZrMe7b9v5c9xb2if60vnNVa7C97PWSPiRptbhpPXTEnDDJ2PUlgAOpPTOKxbs5YhEctMBI4jX8abJcvo0lc5BDAg5G2DnGKx0c2F7TwqYdazWfCI++LQcB9qh+cn28tYW/gT9i+UV03DeztnJ+JE0+UOzc6ZSNSbEaiDgq2x6HNRHhFiupdVx+G2ggPcHcBtlx4sBGJxnAU00a59oYf4s30nxiP21+v1aGp7XpL+yP7mGtzLweyU4Lz+rEmRLMRoOcHIyN8bDqdviKsWvZm1kXWjT4OQfxpRur7hgSCCGTofeKmjHFz+HenuxE9O+7SUrZpZWR04kuO+cA658HdRnJ/Ll0Grp3hWcnDbMMya7kspwQrztk4zpXSDqIAJIGcYPwOHunx+H/ifv81G28A+u/wBvFU9bBOz1vo5ivcMpGsFZpWzlANSqCc5UDoKht7K1kZVWS4y/hy8wzsxxlsYOFY4O5Az03po54zVYmfCfGVUVd4P0H0o/+bPUJt7QHSZLpSG0kFrgYI0bnI2X8RO907wq3NwuC3XUZLlQSFGJZWJ8TAADJ97H+asQ14uPW+mkLlV7/wBTJ9OTyGoV9HIc+kXGI0Zy3MlxpXxFT0YA7HGcHY1ii28p5fOuSX1LpLzDfvgqxIGlsI+x32qtX4kN9Stf/Yi/411/xEn+tP7EX/Guv+Ik/wBarQumdQ4TPeZWYL8QpUE/0Lr/ADWdU7XhKRvzNUrsFKgvK74BKkgBjgZKr/FXKBSlKBSlKBSlKBSlKCtxCxEyaC7qCRnTp7w/utqBBU+8Y36dMiq44EgLENICwfSwYZj1sWYx7bEsxO+fdjAAFbGlBrbfgEaPG+7GIEKSE/74ySqgk4kcdcb5671NxDhaz6NZbCMG0jGCQQRnIJHTqCDgkdDVylBrB2ejCMupzqwC7aGJUKFCkMpUrpUbFT8eu9SWPBI4XMig6ioTJwSBt78ZYnSpJYk7VfpQa+84HFK/MbWHxjIdh06HTnSSDgjbrWLdnoSFyH1K+vWHZWLc1ZiW0kA5dQcYx8MVyPG7uT+1UuRFIY7Ka2tWl1LoUXCsJAVLaj3rm0OQCByt8Vqou1l04eUXa5zHGymRE5KvesrzLHoISMRiFNcisULH9dUV6TwzhKW4YIPGQScKOgCgYUAYAHwqGXgKM5k1SK2SVZdIKatWdPd3yGbxZxnbFc9d8flXh1s7XGmSeYR+kJpVCuZSGaSWLSgZUXvCM6mICjvAiDsPxKSa65k07cy44bYSCEhFVjmYOyJpB7rAZwdjKc/lC0dNJ2ehbGAVVVKhRpKjuOme8pJ7sjbE433FXLGxWGMRqNgWO+NyzFiTgAbknoAK8h4eUWx1WyLqThV/6biMGNnwDEJ1I0PLq17EE6dWdjW/4l2xuEuboRzHTFFxACN0Q8p4IFZG0KmsKW1EFnOsZIUACoOvh7LQoABrwMAjK4ZF0YRsLuBy038RxuTk19k7MQksQCurOwCEKSVYkalOSSi9c492K4OTtFc6JXivXOY7+Ud6GWRPR7SBo0lAQxoS5kOFAyrDO+4v3Xai69ImVbgIwN0OQ0QZIYU4eJo7pgqGQgzFQTkg6ioGRQd+lsqxiJe6oQIoB3ChdIwf0GKqDgUWpThsKFxHnuZWMxhjtnIQkdcdNthXBL2imcCRZlWSO2vUF1KIXUEXViMpcRRaTHiRhr0BQRl1Og123ZTiJuLSORi7EmRSz8vLaZWTIaIBHXu7OoAYYOBnFUTXHAYpAoYEhZHk/Kcl5NZBJBIGQOhGwAqbifDEuE0PuNQOMKQTgjvK4KsN+hB3weoBq3SiNWOzkWkqeYQVdVBfJQOctpPUljuSxP8AG1fLTs1DE0bgHMWoqMIACS+40qMesfujC75xnetrSgUpSgUpSgUpSgUpSgUpSgUpSgUpSgUpSgUpSgVreG9nYLdg0aMCqGNA0sjiNCVJSJXYiNe6uy4HdX4CtlSgVVt+KxOAVkXvEhc90tjHhDY1dRuKtVrxwCHJbQ2SQxbmPksBgMTq6j3H3ZOKCc8Th/xotv8AxF/T9f1H81W4rcW7oYZiGSZWB2bQRqCHMi7LhmUZyCCRWR4BBgLy9gAMa39zFhnfcgk7/qastYodOVzo8OWO3fV/j/eRf4x0oqhai2tVkdXzqZOZIZJJpGONK6mYsxGOg6Df9auDikOM86PpnxjbfG++2+1QrwGAIUEeFJU4DMN1ORgg5G5J/qa+SdnoG2Mf5dPiYbai2OvxZv5oJzxSLf8AFQ6Rk4bOBq05OP12onFIj0lj3IHiHvOB1+NYRcGhXUAmz+IamIO4O4J+I/z+JqM9nrfOeUBkhtmYDI2zgH5fwKIlh4zC+dMqHClzvjCgkE7/AAKtn4YrIcUixkyKn6OdDDfG6vgjf9KxTg8Q20bYIwSxGCGGME9O+/8A7jWA4HDktoJJGCzO5J2xuS2c42+VBNHxKJsYljOTgDUMk5IwB8dj/FRScbhXrJjBYeFuoJGOnvKkD442zWUHB4kfWqYbJOdTHcqVzuf7px8gPhWMnBYmOWUscud3c4LjBxk7bUGcfFY2JAYkhWbGh84U6TgY3IOxHXO3Wozx2H+/0ztofOwyRjTnKg5I6gdcV9XgcI6IRhSo7790HroOe6SRnIwc7+81j/YMP9w7DA77jA0hNsHbKqFOOoGKKs2t8kuoo2oKxUkA4yPgT1/pU9V7SwSLOhdOrqMnHUnAB6DLHYbbmrFEKUpQ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s-IS"/>
          </a:p>
        </p:txBody>
      </p:sp>
      <p:graphicFrame>
        <p:nvGraphicFramePr>
          <p:cNvPr id="8" name="Table 7"/>
          <p:cNvGraphicFramePr>
            <a:graphicFrameLocks noGrp="1"/>
          </p:cNvGraphicFramePr>
          <p:nvPr/>
        </p:nvGraphicFramePr>
        <p:xfrm>
          <a:off x="1979712" y="1700808"/>
          <a:ext cx="4680520" cy="3566160"/>
        </p:xfrm>
        <a:graphic>
          <a:graphicData uri="http://schemas.openxmlformats.org/drawingml/2006/table">
            <a:tbl>
              <a:tblPr firstRow="1" bandRow="1">
                <a:tableStyleId>{284E427A-3D55-4303-BF80-6455036E1DE7}</a:tableStyleId>
              </a:tblPr>
              <a:tblGrid>
                <a:gridCol w="2340260"/>
                <a:gridCol w="2340260"/>
              </a:tblGrid>
              <a:tr h="640080">
                <a:tc>
                  <a:txBody>
                    <a:bodyPr/>
                    <a:lstStyle/>
                    <a:p>
                      <a:pPr fontAlgn="base"/>
                      <a:r>
                        <a:rPr lang="en-US" i="1" dirty="0" smtClean="0">
                          <a:ln>
                            <a:solidFill>
                              <a:sysClr val="windowText" lastClr="000000"/>
                            </a:solidFill>
                          </a:ln>
                          <a:solidFill>
                            <a:sysClr val="windowText" lastClr="000000"/>
                          </a:solidFill>
                        </a:rPr>
                        <a:t>Stage</a:t>
                      </a:r>
                    </a:p>
                  </a:txBody>
                  <a:tcPr>
                    <a:solidFill>
                      <a:srgbClr val="99FFC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ln>
                            <a:solidFill>
                              <a:sysClr val="windowText" lastClr="000000"/>
                            </a:solidFill>
                          </a:ln>
                          <a:solidFill>
                            <a:sysClr val="windowText" lastClr="000000"/>
                          </a:solidFill>
                        </a:rPr>
                        <a:t>5-year</a:t>
                      </a:r>
                      <a:br>
                        <a:rPr lang="en-US" i="1" dirty="0" smtClean="0">
                          <a:ln>
                            <a:solidFill>
                              <a:sysClr val="windowText" lastClr="000000"/>
                            </a:solidFill>
                          </a:ln>
                          <a:solidFill>
                            <a:sysClr val="windowText" lastClr="000000"/>
                          </a:solidFill>
                        </a:rPr>
                      </a:br>
                      <a:r>
                        <a:rPr lang="en-US" i="1" dirty="0" smtClean="0">
                          <a:ln>
                            <a:solidFill>
                              <a:sysClr val="windowText" lastClr="000000"/>
                            </a:solidFill>
                          </a:ln>
                          <a:solidFill>
                            <a:sysClr val="windowText" lastClr="000000"/>
                          </a:solidFill>
                        </a:rPr>
                        <a:t>Survival </a:t>
                      </a:r>
                      <a:endParaRPr lang="is-IS" i="1" dirty="0" smtClean="0">
                        <a:ln>
                          <a:solidFill>
                            <a:sysClr val="windowText" lastClr="000000"/>
                          </a:solidFill>
                        </a:ln>
                        <a:solidFill>
                          <a:sysClr val="windowText" lastClr="000000"/>
                        </a:solidFill>
                      </a:endParaRPr>
                    </a:p>
                  </a:txBody>
                  <a:tcPr>
                    <a:solidFill>
                      <a:srgbClr val="99FFCC"/>
                    </a:solidFill>
                  </a:tcPr>
                </a:tc>
              </a:tr>
              <a:tr h="3214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ln>
                            <a:solidFill>
                              <a:sysClr val="windowText" lastClr="000000"/>
                            </a:solidFill>
                          </a:ln>
                          <a:solidFill>
                            <a:sysClr val="windowText" lastClr="000000"/>
                          </a:solidFill>
                        </a:rPr>
                        <a:t>0</a:t>
                      </a:r>
                    </a:p>
                  </a:txBody>
                  <a:tcPr>
                    <a:solidFill>
                      <a:srgbClr val="99FFC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ln>
                            <a:solidFill>
                              <a:sysClr val="windowText" lastClr="000000"/>
                            </a:solidFill>
                          </a:ln>
                          <a:solidFill>
                            <a:sysClr val="windowText" lastClr="000000"/>
                          </a:solidFill>
                        </a:rPr>
                        <a:t>93%</a:t>
                      </a:r>
                    </a:p>
                  </a:txBody>
                  <a:tcPr>
                    <a:solidFill>
                      <a:srgbClr val="99FFCC"/>
                    </a:solidFill>
                  </a:tcPr>
                </a:tc>
              </a:tr>
              <a:tr h="321447">
                <a:tc>
                  <a:txBody>
                    <a:bodyPr/>
                    <a:lstStyle/>
                    <a:p>
                      <a:r>
                        <a:rPr lang="is-IS" i="1" dirty="0" smtClean="0">
                          <a:ln>
                            <a:solidFill>
                              <a:sysClr val="windowText" lastClr="000000"/>
                            </a:solidFill>
                          </a:ln>
                          <a:solidFill>
                            <a:sysClr val="windowText" lastClr="000000"/>
                          </a:solidFill>
                        </a:rPr>
                        <a:t>1</a:t>
                      </a:r>
                      <a:endParaRPr lang="is-IS" i="1" dirty="0">
                        <a:ln>
                          <a:solidFill>
                            <a:sysClr val="windowText" lastClr="000000"/>
                          </a:solidFill>
                        </a:ln>
                        <a:solidFill>
                          <a:sysClr val="windowText" lastClr="000000"/>
                        </a:solidFill>
                      </a:endParaRPr>
                    </a:p>
                  </a:txBody>
                  <a:tcPr>
                    <a:solidFill>
                      <a:srgbClr val="99FFCC"/>
                    </a:solidFill>
                  </a:tcPr>
                </a:tc>
                <a:tc>
                  <a:txBody>
                    <a:bodyPr/>
                    <a:lstStyle/>
                    <a:p>
                      <a:r>
                        <a:rPr lang="is-IS" i="1" dirty="0" smtClean="0">
                          <a:ln>
                            <a:solidFill>
                              <a:sysClr val="windowText" lastClr="000000"/>
                            </a:solidFill>
                          </a:ln>
                          <a:solidFill>
                            <a:sysClr val="windowText" lastClr="000000"/>
                          </a:solidFill>
                        </a:rPr>
                        <a:t>88%</a:t>
                      </a:r>
                      <a:endParaRPr lang="is-IS" i="1" dirty="0">
                        <a:ln>
                          <a:solidFill>
                            <a:sysClr val="windowText" lastClr="000000"/>
                          </a:solidFill>
                        </a:ln>
                        <a:solidFill>
                          <a:sysClr val="windowText" lastClr="000000"/>
                        </a:solidFill>
                      </a:endParaRPr>
                    </a:p>
                  </a:txBody>
                  <a:tcPr>
                    <a:solidFill>
                      <a:srgbClr val="99FFCC"/>
                    </a:solidFill>
                  </a:tcPr>
                </a:tc>
              </a:tr>
              <a:tr h="321447">
                <a:tc>
                  <a:txBody>
                    <a:bodyPr/>
                    <a:lstStyle/>
                    <a:p>
                      <a:r>
                        <a:rPr lang="is-IS" i="1" dirty="0" smtClean="0">
                          <a:ln>
                            <a:solidFill>
                              <a:sysClr val="windowText" lastClr="000000"/>
                            </a:solidFill>
                          </a:ln>
                          <a:solidFill>
                            <a:sysClr val="windowText" lastClr="000000"/>
                          </a:solidFill>
                        </a:rPr>
                        <a:t>2A</a:t>
                      </a:r>
                      <a:endParaRPr lang="is-IS" i="1" dirty="0">
                        <a:ln>
                          <a:solidFill>
                            <a:sysClr val="windowText" lastClr="000000"/>
                          </a:solidFill>
                        </a:ln>
                        <a:solidFill>
                          <a:sysClr val="windowText" lastClr="000000"/>
                        </a:solidFill>
                      </a:endParaRPr>
                    </a:p>
                  </a:txBody>
                  <a:tcPr>
                    <a:solidFill>
                      <a:srgbClr val="99FFCC"/>
                    </a:solidFill>
                  </a:tcPr>
                </a:tc>
                <a:tc>
                  <a:txBody>
                    <a:bodyPr/>
                    <a:lstStyle/>
                    <a:p>
                      <a:r>
                        <a:rPr lang="is-IS" i="1" dirty="0" smtClean="0">
                          <a:ln>
                            <a:solidFill>
                              <a:sysClr val="windowText" lastClr="000000"/>
                            </a:solidFill>
                          </a:ln>
                          <a:solidFill>
                            <a:sysClr val="windowText" lastClr="000000"/>
                          </a:solidFill>
                        </a:rPr>
                        <a:t>81%</a:t>
                      </a:r>
                      <a:endParaRPr lang="is-IS" i="1" dirty="0">
                        <a:ln>
                          <a:solidFill>
                            <a:sysClr val="windowText" lastClr="000000"/>
                          </a:solidFill>
                        </a:ln>
                        <a:solidFill>
                          <a:sysClr val="windowText" lastClr="000000"/>
                        </a:solidFill>
                      </a:endParaRPr>
                    </a:p>
                  </a:txBody>
                  <a:tcPr>
                    <a:solidFill>
                      <a:srgbClr val="99FFCC"/>
                    </a:solidFill>
                  </a:tcPr>
                </a:tc>
              </a:tr>
              <a:tr h="321447">
                <a:tc>
                  <a:txBody>
                    <a:bodyPr/>
                    <a:lstStyle/>
                    <a:p>
                      <a:r>
                        <a:rPr lang="is-IS" i="1" dirty="0" smtClean="0">
                          <a:ln>
                            <a:solidFill>
                              <a:sysClr val="windowText" lastClr="000000"/>
                            </a:solidFill>
                          </a:ln>
                          <a:solidFill>
                            <a:sysClr val="windowText" lastClr="000000"/>
                          </a:solidFill>
                        </a:rPr>
                        <a:t>2B</a:t>
                      </a:r>
                      <a:endParaRPr lang="is-IS" i="1" dirty="0">
                        <a:ln>
                          <a:solidFill>
                            <a:sysClr val="windowText" lastClr="000000"/>
                          </a:solidFill>
                        </a:ln>
                        <a:solidFill>
                          <a:sysClr val="windowText" lastClr="000000"/>
                        </a:solidFill>
                      </a:endParaRPr>
                    </a:p>
                  </a:txBody>
                  <a:tcPr>
                    <a:solidFill>
                      <a:srgbClr val="99FFCC"/>
                    </a:solidFill>
                  </a:tcPr>
                </a:tc>
                <a:tc>
                  <a:txBody>
                    <a:bodyPr/>
                    <a:lstStyle/>
                    <a:p>
                      <a:r>
                        <a:rPr lang="is-IS" i="1" dirty="0" smtClean="0">
                          <a:ln>
                            <a:solidFill>
                              <a:sysClr val="windowText" lastClr="000000"/>
                            </a:solidFill>
                          </a:ln>
                          <a:solidFill>
                            <a:sysClr val="windowText" lastClr="000000"/>
                          </a:solidFill>
                        </a:rPr>
                        <a:t>74%</a:t>
                      </a:r>
                      <a:endParaRPr lang="is-IS" i="1" dirty="0">
                        <a:ln>
                          <a:solidFill>
                            <a:sysClr val="windowText" lastClr="000000"/>
                          </a:solidFill>
                        </a:ln>
                        <a:solidFill>
                          <a:sysClr val="windowText" lastClr="000000"/>
                        </a:solidFill>
                      </a:endParaRPr>
                    </a:p>
                  </a:txBody>
                  <a:tcPr>
                    <a:solidFill>
                      <a:srgbClr val="99FFCC"/>
                    </a:solidFill>
                  </a:tcPr>
                </a:tc>
              </a:tr>
              <a:tr h="321447">
                <a:tc>
                  <a:txBody>
                    <a:bodyPr/>
                    <a:lstStyle/>
                    <a:p>
                      <a:r>
                        <a:rPr lang="is-IS" i="1" dirty="0" smtClean="0">
                          <a:ln>
                            <a:solidFill>
                              <a:sysClr val="windowText" lastClr="000000"/>
                            </a:solidFill>
                          </a:ln>
                          <a:solidFill>
                            <a:sysClr val="windowText" lastClr="000000"/>
                          </a:solidFill>
                        </a:rPr>
                        <a:t>3A</a:t>
                      </a:r>
                      <a:endParaRPr lang="is-IS" i="1" dirty="0">
                        <a:ln>
                          <a:solidFill>
                            <a:sysClr val="windowText" lastClr="000000"/>
                          </a:solidFill>
                        </a:ln>
                        <a:solidFill>
                          <a:sysClr val="windowText" lastClr="000000"/>
                        </a:solidFill>
                      </a:endParaRPr>
                    </a:p>
                  </a:txBody>
                  <a:tcPr>
                    <a:solidFill>
                      <a:srgbClr val="99FFCC"/>
                    </a:solidFill>
                  </a:tcPr>
                </a:tc>
                <a:tc>
                  <a:txBody>
                    <a:bodyPr/>
                    <a:lstStyle/>
                    <a:p>
                      <a:r>
                        <a:rPr lang="is-IS" i="1" dirty="0" smtClean="0">
                          <a:ln>
                            <a:solidFill>
                              <a:sysClr val="windowText" lastClr="000000"/>
                            </a:solidFill>
                          </a:ln>
                          <a:solidFill>
                            <a:sysClr val="windowText" lastClr="000000"/>
                          </a:solidFill>
                        </a:rPr>
                        <a:t>67%</a:t>
                      </a:r>
                      <a:endParaRPr lang="is-IS" i="1" dirty="0">
                        <a:ln>
                          <a:solidFill>
                            <a:sysClr val="windowText" lastClr="000000"/>
                          </a:solidFill>
                        </a:ln>
                        <a:solidFill>
                          <a:sysClr val="windowText" lastClr="000000"/>
                        </a:solidFill>
                      </a:endParaRPr>
                    </a:p>
                  </a:txBody>
                  <a:tcPr>
                    <a:solidFill>
                      <a:srgbClr val="99FFCC"/>
                    </a:solidFill>
                  </a:tcPr>
                </a:tc>
              </a:tr>
              <a:tr h="321447">
                <a:tc>
                  <a:txBody>
                    <a:bodyPr/>
                    <a:lstStyle/>
                    <a:p>
                      <a:r>
                        <a:rPr lang="is-IS" i="1" dirty="0" smtClean="0">
                          <a:ln>
                            <a:solidFill>
                              <a:sysClr val="windowText" lastClr="000000"/>
                            </a:solidFill>
                          </a:ln>
                          <a:solidFill>
                            <a:sysClr val="windowText" lastClr="000000"/>
                          </a:solidFill>
                        </a:rPr>
                        <a:t>3B</a:t>
                      </a:r>
                      <a:endParaRPr lang="is-IS" i="1" dirty="0">
                        <a:ln>
                          <a:solidFill>
                            <a:sysClr val="windowText" lastClr="000000"/>
                          </a:solidFill>
                        </a:ln>
                        <a:solidFill>
                          <a:sysClr val="windowText" lastClr="000000"/>
                        </a:solidFill>
                      </a:endParaRPr>
                    </a:p>
                  </a:txBody>
                  <a:tcPr>
                    <a:solidFill>
                      <a:srgbClr val="99FFCC"/>
                    </a:solidFill>
                  </a:tcPr>
                </a:tc>
                <a:tc>
                  <a:txBody>
                    <a:bodyPr/>
                    <a:lstStyle/>
                    <a:p>
                      <a:r>
                        <a:rPr lang="is-IS" i="1" dirty="0" smtClean="0">
                          <a:ln>
                            <a:solidFill>
                              <a:sysClr val="windowText" lastClr="000000"/>
                            </a:solidFill>
                          </a:ln>
                          <a:solidFill>
                            <a:sysClr val="windowText" lastClr="000000"/>
                          </a:solidFill>
                        </a:rPr>
                        <a:t>41%</a:t>
                      </a:r>
                      <a:endParaRPr lang="is-IS" i="1" dirty="0">
                        <a:ln>
                          <a:solidFill>
                            <a:sysClr val="windowText" lastClr="000000"/>
                          </a:solidFill>
                        </a:ln>
                        <a:solidFill>
                          <a:sysClr val="windowText" lastClr="000000"/>
                        </a:solidFill>
                      </a:endParaRPr>
                    </a:p>
                  </a:txBody>
                  <a:tcPr>
                    <a:solidFill>
                      <a:srgbClr val="99FFCC"/>
                    </a:solidFill>
                  </a:tcPr>
                </a:tc>
              </a:tr>
              <a:tr h="321447">
                <a:tc>
                  <a:txBody>
                    <a:bodyPr/>
                    <a:lstStyle/>
                    <a:p>
                      <a:r>
                        <a:rPr lang="is-IS" i="1" dirty="0" smtClean="0">
                          <a:ln>
                            <a:solidFill>
                              <a:sysClr val="windowText" lastClr="000000"/>
                            </a:solidFill>
                          </a:ln>
                          <a:solidFill>
                            <a:sysClr val="windowText" lastClr="000000"/>
                          </a:solidFill>
                        </a:rPr>
                        <a:t>3C</a:t>
                      </a:r>
                      <a:endParaRPr lang="is-IS" i="1" dirty="0">
                        <a:ln>
                          <a:solidFill>
                            <a:sysClr val="windowText" lastClr="000000"/>
                          </a:solidFill>
                        </a:ln>
                        <a:solidFill>
                          <a:sysClr val="windowText" lastClr="000000"/>
                        </a:solidFill>
                      </a:endParaRPr>
                    </a:p>
                  </a:txBody>
                  <a:tcPr>
                    <a:solidFill>
                      <a:srgbClr val="99FFCC"/>
                    </a:solidFill>
                  </a:tcPr>
                </a:tc>
                <a:tc>
                  <a:txBody>
                    <a:bodyPr/>
                    <a:lstStyle/>
                    <a:p>
                      <a:r>
                        <a:rPr lang="is-IS" i="1" dirty="0" smtClean="0">
                          <a:ln>
                            <a:solidFill>
                              <a:sysClr val="windowText" lastClr="000000"/>
                            </a:solidFill>
                          </a:ln>
                          <a:solidFill>
                            <a:sysClr val="windowText" lastClr="000000"/>
                          </a:solidFill>
                        </a:rPr>
                        <a:t>49%</a:t>
                      </a:r>
                      <a:endParaRPr lang="is-IS" i="1" dirty="0">
                        <a:ln>
                          <a:solidFill>
                            <a:sysClr val="windowText" lastClr="000000"/>
                          </a:solidFill>
                        </a:ln>
                        <a:solidFill>
                          <a:sysClr val="windowText" lastClr="000000"/>
                        </a:solidFill>
                      </a:endParaRPr>
                    </a:p>
                  </a:txBody>
                  <a:tcPr>
                    <a:solidFill>
                      <a:srgbClr val="99FFCC"/>
                    </a:solidFill>
                  </a:tcPr>
                </a:tc>
              </a:tr>
              <a:tr h="321447">
                <a:tc>
                  <a:txBody>
                    <a:bodyPr/>
                    <a:lstStyle/>
                    <a:p>
                      <a:r>
                        <a:rPr lang="is-IS" i="1" dirty="0" smtClean="0">
                          <a:ln>
                            <a:solidFill>
                              <a:sysClr val="windowText" lastClr="000000"/>
                            </a:solidFill>
                          </a:ln>
                          <a:solidFill>
                            <a:sysClr val="windowText" lastClr="000000"/>
                          </a:solidFill>
                        </a:rPr>
                        <a:t>4</a:t>
                      </a:r>
                      <a:endParaRPr lang="is-IS" i="1" dirty="0">
                        <a:ln>
                          <a:solidFill>
                            <a:sysClr val="windowText" lastClr="000000"/>
                          </a:solidFill>
                        </a:ln>
                        <a:solidFill>
                          <a:sysClr val="windowText" lastClr="000000"/>
                        </a:solidFill>
                      </a:endParaRPr>
                    </a:p>
                  </a:txBody>
                  <a:tcPr>
                    <a:solidFill>
                      <a:srgbClr val="99FFCC"/>
                    </a:solidFill>
                  </a:tcPr>
                </a:tc>
                <a:tc>
                  <a:txBody>
                    <a:bodyPr/>
                    <a:lstStyle/>
                    <a:p>
                      <a:r>
                        <a:rPr lang="is-IS" i="1" dirty="0" smtClean="0">
                          <a:ln>
                            <a:solidFill>
                              <a:sysClr val="windowText" lastClr="000000"/>
                            </a:solidFill>
                          </a:ln>
                          <a:solidFill>
                            <a:sysClr val="windowText" lastClr="000000"/>
                          </a:solidFill>
                        </a:rPr>
                        <a:t>15%</a:t>
                      </a:r>
                      <a:endParaRPr lang="is-IS" i="1" dirty="0">
                        <a:ln>
                          <a:solidFill>
                            <a:sysClr val="windowText" lastClr="000000"/>
                          </a:solidFill>
                        </a:ln>
                        <a:solidFill>
                          <a:sysClr val="windowText" lastClr="000000"/>
                        </a:solidFill>
                      </a:endParaRPr>
                    </a:p>
                  </a:txBody>
                  <a:tcPr>
                    <a:solidFill>
                      <a:srgbClr val="99FFCC"/>
                    </a:solidFill>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265</TotalTime>
  <Words>1102</Words>
  <Application>Microsoft Office PowerPoint</Application>
  <PresentationFormat>On-screen Show (4:3)</PresentationFormat>
  <Paragraphs>101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Adjacency</vt:lpstr>
      <vt:lpstr>Researches on  breast cancer</vt:lpstr>
      <vt:lpstr>How do we research breast cancer?</vt:lpstr>
      <vt:lpstr>Further researches</vt:lpstr>
      <vt:lpstr>About breast cancer</vt:lpstr>
      <vt:lpstr>What is breast cancer?</vt:lpstr>
      <vt:lpstr>What are the risk factors for breast cancer?  </vt:lpstr>
      <vt:lpstr>Experimental breast cancer drug - Trastuzumab emtansine (T-DM1).</vt:lpstr>
      <vt:lpstr>What did the study find?</vt:lpstr>
      <vt:lpstr>Statistics</vt:lpstr>
      <vt:lpstr>Symptoms and signs</vt:lpstr>
      <vt:lpstr>A change of feeling in nipple or breast</vt:lpstr>
      <vt:lpstr>A change in the breast</vt:lpstr>
      <vt:lpstr>Pink Ribbon Day</vt:lpstr>
      <vt:lpstr>Pink Ribbon Day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Rannsókn á Brjóstakrabbameini</dc:title>
  <dc:creator>Bryndis</dc:creator>
  <cp:lastModifiedBy>Ármann Halldórsson</cp:lastModifiedBy>
  <cp:revision>37</cp:revision>
  <dcterms:created xsi:type="dcterms:W3CDTF">2013-04-23T19:53:40Z</dcterms:created>
  <dcterms:modified xsi:type="dcterms:W3CDTF">2013-06-03T09:51:27Z</dcterms:modified>
</cp:coreProperties>
</file>